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5" r:id="rId4"/>
  </p:sldMasterIdLst>
  <p:notesMasterIdLst>
    <p:notesMasterId r:id="rId8"/>
  </p:notesMasterIdLst>
  <p:handoutMasterIdLst>
    <p:handoutMasterId r:id="rId41"/>
  </p:handoutMasterIdLst>
  <p:sldIdLst>
    <p:sldId id="450" r:id="rId5"/>
    <p:sldId id="717" r:id="rId6"/>
    <p:sldId id="679" r:id="rId7"/>
    <p:sldId id="620" r:id="rId9"/>
    <p:sldId id="621" r:id="rId10"/>
    <p:sldId id="622" r:id="rId11"/>
    <p:sldId id="623" r:id="rId12"/>
    <p:sldId id="624" r:id="rId13"/>
    <p:sldId id="625" r:id="rId14"/>
    <p:sldId id="626" r:id="rId15"/>
    <p:sldId id="627" r:id="rId16"/>
    <p:sldId id="648" r:id="rId17"/>
    <p:sldId id="404" r:id="rId18"/>
    <p:sldId id="405" r:id="rId19"/>
    <p:sldId id="649" r:id="rId20"/>
    <p:sldId id="680" r:id="rId21"/>
    <p:sldId id="650" r:id="rId22"/>
    <p:sldId id="651" r:id="rId23"/>
    <p:sldId id="652" r:id="rId24"/>
    <p:sldId id="653" r:id="rId25"/>
    <p:sldId id="425" r:id="rId26"/>
    <p:sldId id="660" r:id="rId27"/>
    <p:sldId id="654" r:id="rId28"/>
    <p:sldId id="655" r:id="rId29"/>
    <p:sldId id="656" r:id="rId30"/>
    <p:sldId id="657" r:id="rId31"/>
    <p:sldId id="658" r:id="rId32"/>
    <p:sldId id="659" r:id="rId33"/>
    <p:sldId id="663" r:id="rId34"/>
    <p:sldId id="664" r:id="rId35"/>
    <p:sldId id="665" r:id="rId36"/>
    <p:sldId id="681" r:id="rId37"/>
    <p:sldId id="666" r:id="rId38"/>
    <p:sldId id="668" r:id="rId39"/>
    <p:sldId id="669"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0" autoAdjust="0"/>
    <p:restoredTop sz="94660"/>
  </p:normalViewPr>
  <p:slideViewPr>
    <p:cSldViewPr snapToGrid="0">
      <p:cViewPr varScale="1">
        <p:scale>
          <a:sx n="72" d="100"/>
          <a:sy n="72" d="100"/>
        </p:scale>
        <p:origin x="6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0A3EF-0BF4-4035-B9D6-A046B5969FE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DB84B-6A9B-465B-9E4D-3C9D3D3FE7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slide" Target="../slides/slide1.xml"/><Relationship Id="rId6" Type="http://schemas.openxmlformats.org/officeDocument/2006/relationships/image" Target="../media/image2.tiff"/><Relationship Id="rId5" Type="http://schemas.openxmlformats.org/officeDocument/2006/relationships/slide" Target="../slides/slide2.xml"/><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bg>
      <p:bgPr>
        <a:solidFill>
          <a:schemeClr val="accent6">
            <a:lumMod val="20000"/>
            <a:lumOff val="80000"/>
          </a:schemeClr>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userDrawn="1"/>
        </p:nvPicPr>
        <p:blipFill>
          <a:blip/>
          <a:stretch>
            <a:fillRect/>
          </a:stretch>
        </p:blipFill>
        <p:spPr>
          <a:xfrm>
            <a:off x="2495347" y="476673"/>
            <a:ext cx="6801053"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关于我们">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子目录版式">
    <p:bg>
      <p:bgPr>
        <a:blipFill rotWithShape="1">
          <a:blip r:embed="rId2"/>
          <a:tile tx="57150" ty="44450" sx="100000" sy="100000" flip="x" algn="br"/>
        </a:blip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封底">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标题幻灯片">
    <p:spTree>
      <p:nvGrpSpPr>
        <p:cNvPr id="1" name=""/>
        <p:cNvGrpSpPr/>
        <p:nvPr/>
      </p:nvGrpSpPr>
      <p:grpSpPr>
        <a:xfrm>
          <a:off x="0" y="0"/>
          <a:ext cx="0" cy="0"/>
          <a:chOff x="0" y="0"/>
          <a:chExt cx="0" cy="0"/>
        </a:xfrm>
      </p:grpSpPr>
      <p:pic>
        <p:nvPicPr>
          <p:cNvPr id="4" name="图片 3" descr="试题研究通关文碟板式"/>
          <p:cNvPicPr>
            <a:picLocks noChangeAspect="1"/>
          </p:cNvPicPr>
          <p:nvPr/>
        </p:nvPicPr>
        <p:blipFill>
          <a:blip/>
          <a:stretch>
            <a:fillRect/>
          </a:stretch>
        </p:blipFill>
        <p:spPr>
          <a:xfrm>
            <a:off x="2495347" y="476673"/>
            <a:ext cx="6801053" cy="5861685"/>
          </a:xfrm>
          <a:prstGeom prst="rect">
            <a:avLst/>
          </a:prstGeom>
          <a:effectLst>
            <a:glow rad="127000">
              <a:schemeClr val="accent1">
                <a:alpha val="0"/>
              </a:schemeClr>
            </a:glow>
          </a:effectLst>
        </p:spPr>
      </p:pic>
      <p:pic>
        <p:nvPicPr>
          <p:cNvPr id="3" name="图片 2" descr="试题研究通关文碟板式"/>
          <p:cNvPicPr>
            <a:picLocks noChangeAspect="1"/>
          </p:cNvPicPr>
          <p:nvPr userDrawn="1"/>
        </p:nvPicPr>
        <p:blipFill>
          <a:blip/>
          <a:stretch>
            <a:fillRect/>
          </a:stretch>
        </p:blipFill>
        <p:spPr>
          <a:xfrm>
            <a:off x="2495131" y="476673"/>
            <a:ext cx="6800465" cy="5861685"/>
          </a:xfrm>
          <a:prstGeom prst="rect">
            <a:avLst/>
          </a:prstGeom>
          <a:effectLst>
            <a:glow rad="127000">
              <a:schemeClr val="accent1">
                <a:alpha val="0"/>
              </a:schemeClr>
            </a:glow>
          </a:effectLst>
        </p:spPr>
      </p:pic>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sp>
        <p:nvSpPr>
          <p:cNvPr id="9222" name="文本框 6"/>
          <p:cNvSpPr txBox="1"/>
          <p:nvPr/>
        </p:nvSpPr>
        <p:spPr>
          <a:xfrm>
            <a:off x="1222535" y="6134100"/>
            <a:ext cx="3756514" cy="336550"/>
          </a:xfrm>
          <a:prstGeom prst="rect">
            <a:avLst/>
          </a:prstGeom>
          <a:noFill/>
          <a:ln w="9525">
            <a:noFill/>
          </a:ln>
        </p:spPr>
        <p:txBody>
          <a:bodyPr wrap="square" anchor="t">
            <a:spAutoFit/>
          </a:bodyPr>
          <a:lstStyle/>
          <a:p>
            <a:pPr lvl="0" algn="ctr"/>
            <a:r>
              <a:rPr lang="zh-CN" altLang="en-US" sz="1600">
                <a:solidFill>
                  <a:schemeClr val="bg1"/>
                </a:solidFill>
                <a:latin typeface="黑体" panose="02010609060101010101" pitchFamily="49" charset="-122"/>
                <a:ea typeface="黑体" panose="02010609060101010101" pitchFamily="49" charset="-122"/>
              </a:rPr>
              <a:t>教师版小程序专用，请勿让学生扫码</a:t>
            </a:r>
            <a:endParaRPr lang="zh-CN" altLang="en-US" sz="16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竖向侧栏版式">
    <p:bg>
      <p:bgPr>
        <a:solidFill>
          <a:schemeClr val="bg1"/>
        </a:solidFill>
        <a:effectLst/>
      </p:bgPr>
    </p:bg>
    <p:spTree>
      <p:nvGrpSpPr>
        <p:cNvPr id="1" name=""/>
        <p:cNvGrpSpPr/>
        <p:nvPr/>
      </p:nvGrpSpPr>
      <p:grpSpPr>
        <a:xfrm>
          <a:off x="0" y="0"/>
          <a:ext cx="0" cy="0"/>
          <a:chOff x="0" y="0"/>
          <a:chExt cx="0" cy="0"/>
        </a:xfrm>
      </p:grpSpPr>
      <p:pic>
        <p:nvPicPr>
          <p:cNvPr id="2" name="图片 1" descr="PPT模板无标.tif"/>
          <p:cNvPicPr>
            <a:picLocks noChangeAspect="1"/>
          </p:cNvPicPr>
          <p:nvPr userDrawn="1"/>
        </p:nvPicPr>
        <p:blipFill>
          <a:blip r:embed="rId2" cstate="print"/>
          <a:srcRect t="30017" b="37379"/>
          <a:stretch>
            <a:fillRect/>
          </a:stretch>
        </p:blipFill>
        <p:spPr>
          <a:xfrm>
            <a:off x="3555" y="6741368"/>
            <a:ext cx="12192000" cy="144016"/>
          </a:xfrm>
          <a:prstGeom prst="rect">
            <a:avLst/>
          </a:prstGeom>
          <a:ln>
            <a:noFill/>
          </a:ln>
          <a:effectLst>
            <a:outerShdw blurRad="44450" dist="27940" dir="5400000" algn="ctr">
              <a:srgbClr val="000000">
                <a:alpha val="32000"/>
              </a:srgbClr>
            </a:outerShdw>
          </a:effectLst>
        </p:spPr>
      </p:pic>
      <p:pic>
        <p:nvPicPr>
          <p:cNvPr id="9" name="图片 8" descr="PPT模板无标.tif"/>
          <p:cNvPicPr>
            <a:picLocks noChangeAspect="1"/>
          </p:cNvPicPr>
          <p:nvPr userDrawn="1"/>
        </p:nvPicPr>
        <p:blipFill>
          <a:blip r:embed="rId3" cstate="print"/>
          <a:stretch>
            <a:fillRect/>
          </a:stretch>
        </p:blipFill>
        <p:spPr>
          <a:xfrm>
            <a:off x="1" y="0"/>
            <a:ext cx="12192000" cy="502285"/>
          </a:xfrm>
          <a:prstGeom prst="rect">
            <a:avLst/>
          </a:prstGeom>
          <a:ln>
            <a:solidFill>
              <a:srgbClr val="007033"/>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4" name="图片 13" descr="113"/>
          <p:cNvPicPr>
            <a:picLocks noChangeAspect="1"/>
          </p:cNvPicPr>
          <p:nvPr userDrawn="1"/>
        </p:nvPicPr>
        <p:blipFill>
          <a:blip r:embed="rId4"/>
          <a:stretch>
            <a:fillRect/>
          </a:stretch>
        </p:blipFill>
        <p:spPr>
          <a:xfrm>
            <a:off x="98438" y="10160"/>
            <a:ext cx="504256" cy="448310"/>
          </a:xfrm>
          <a:prstGeom prst="rect">
            <a:avLst/>
          </a:prstGeom>
        </p:spPr>
      </p:pic>
      <p:sp>
        <p:nvSpPr>
          <p:cNvPr id="20" name="文本框 19">
            <a:hlinkClick r:id="rId5" action="ppaction://hlinksldjump"/>
          </p:cNvPr>
          <p:cNvSpPr txBox="1">
            <a:spLocks noChangeAspect="1"/>
          </p:cNvSpPr>
          <p:nvPr userDrawn="1"/>
        </p:nvSpPr>
        <p:spPr>
          <a:xfrm>
            <a:off x="10276908" y="59690"/>
            <a:ext cx="1915409" cy="398780"/>
          </a:xfrm>
          <a:prstGeom prst="rect">
            <a:avLst/>
          </a:prstGeom>
          <a:solidFill>
            <a:schemeClr val="bg1"/>
          </a:solidFill>
          <a:ln>
            <a:noFill/>
          </a:ln>
          <a:effectLst>
            <a:innerShdw blurRad="114300">
              <a:prstClr val="black"/>
            </a:innerShdw>
            <a:softEdge rad="31750"/>
          </a:effectLst>
        </p:spPr>
        <p:txBody>
          <a:bodyPr wrap="square" rtlCol="0" anchor="ctr" anchorCtr="0">
            <a:spAutoFit/>
          </a:bodyPr>
          <a:lstStyle/>
          <a:p>
            <a:pPr algn="ctr"/>
            <a:r>
              <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rPr>
              <a:t>返回</a:t>
            </a:r>
            <a:r>
              <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sym typeface="+mn-ea"/>
              </a:rPr>
              <a:t>栏目导航</a:t>
            </a:r>
            <a:endParaRPr lang="zh-CN" altLang="en-US" sz="2000" b="1">
              <a:effectLst>
                <a:outerShdw blurRad="50800" dist="38100" dir="10800000" algn="r" rotWithShape="0">
                  <a:prstClr val="black">
                    <a:alpha val="40000"/>
                  </a:prstClr>
                </a:outerShdw>
              </a:effectLst>
              <a:latin typeface="黑体" panose="02010609060101010101" pitchFamily="49" charset="-122"/>
              <a:ea typeface="黑体" panose="02010609060101010101" pitchFamily="49" charset="-122"/>
            </a:endParaRPr>
          </a:p>
        </p:txBody>
      </p:sp>
      <p:pic>
        <p:nvPicPr>
          <p:cNvPr id="3" name="图片 2" descr="PPT模板无标.tif"/>
          <p:cNvPicPr>
            <a:picLocks noChangeAspect="1"/>
          </p:cNvPicPr>
          <p:nvPr userDrawn="1"/>
        </p:nvPicPr>
        <p:blipFill>
          <a:blip r:embed="rId6"/>
          <a:srcRect/>
          <a:stretch>
            <a:fillRect/>
          </a:stretch>
        </p:blipFill>
        <p:spPr>
          <a:xfrm>
            <a:off x="-256" y="6741368"/>
            <a:ext cx="12192000" cy="144016"/>
          </a:xfrm>
          <a:prstGeom prst="rect">
            <a:avLst/>
          </a:prstGeom>
          <a:ln>
            <a:noFill/>
          </a:ln>
          <a:effectLst>
            <a:outerShdw blurRad="44450" dist="27940" dir="5400000" algn="ctr">
              <a:srgbClr val="000000">
                <a:alpha val="32000"/>
              </a:srgbClr>
            </a:outerShdw>
          </a:effectLst>
        </p:spPr>
      </p:pic>
      <p:sp>
        <p:nvSpPr>
          <p:cNvPr id="4" name="矩形 3">
            <a:hlinkClick r:id="rId7" action="ppaction://hlinksldjump"/>
          </p:cNvPr>
          <p:cNvSpPr/>
          <p:nvPr userDrawn="1"/>
        </p:nvSpPr>
        <p:spPr>
          <a:xfrm>
            <a:off x="687101" y="11430"/>
            <a:ext cx="5459929" cy="521970"/>
          </a:xfrm>
          <a:prstGeom prst="rect">
            <a:avLst/>
          </a:prstGeom>
        </p:spPr>
        <p:txBody>
          <a:bodyPr wrap="square">
            <a:spAutoFit/>
          </a:bodyPr>
          <a:lstStyle/>
          <a:p>
            <a:pPr marL="0" lvl="0" indent="0" algn="l"/>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第</a:t>
            </a:r>
            <a:r>
              <a:rPr lang="en-US" altLang="zh-CN"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sym typeface="+mn-ea"/>
              </a:rPr>
              <a:t>讲  长度和时间 机械运动</a:t>
            </a:r>
            <a:endPar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封面">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ransition>
    <p:split orient="vert"/>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8.xml"/><Relationship Id="rId5" Type="http://schemas.openxmlformats.org/officeDocument/2006/relationships/slide" Target="slide16.xml"/><Relationship Id="rId4" Type="http://schemas.openxmlformats.org/officeDocument/2006/relationships/slide" Target="slide13.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xml"/><Relationship Id="rId2" Type="http://schemas.openxmlformats.org/officeDocument/2006/relationships/image" Target="../media/image3.tiff"/><Relationship Id="rId1" Type="http://schemas.openxmlformats.org/officeDocument/2006/relationships/slide" Target="slide1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slide" Target="slide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slide" Target="slide1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8.xml"/><Relationship Id="rId2" Type="http://schemas.openxmlformats.org/officeDocument/2006/relationships/slide" Target="slide1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slide" Target="slide1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slide" Target="slide21.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4.xml"/><Relationship Id="rId3" Type="http://schemas.openxmlformats.org/officeDocument/2006/relationships/image" Target="../media/image3.png"/><Relationship Id="rId2" Type="http://schemas.openxmlformats.org/officeDocument/2006/relationships/tags" Target="../tags/tag3.xml"/><Relationship Id="rId13" Type="http://schemas.openxmlformats.org/officeDocument/2006/relationships/slideLayout" Target="../slideLayouts/slideLayout6.xml"/><Relationship Id="rId12" Type="http://schemas.openxmlformats.org/officeDocument/2006/relationships/tags" Target="../tags/tag8.xml"/><Relationship Id="rId11" Type="http://schemas.openxmlformats.org/officeDocument/2006/relationships/slide" Target="slide13.xml"/><Relationship Id="rId10" Type="http://schemas.openxmlformats.org/officeDocument/2006/relationships/slide" Target="slide29.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8.xml"/><Relationship Id="rId3" Type="http://schemas.openxmlformats.org/officeDocument/2006/relationships/slide" Target="slide12.xml"/><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vmlDrawing" Target="../drawings/vmlDrawing1.vml"/><Relationship Id="rId6" Type="http://schemas.openxmlformats.org/officeDocument/2006/relationships/slideLayout" Target="../slideLayouts/slideLayout8.xml"/><Relationship Id="rId5" Type="http://schemas.openxmlformats.org/officeDocument/2006/relationships/image" Target="../media/image19.wmf"/><Relationship Id="rId4" Type="http://schemas.openxmlformats.org/officeDocument/2006/relationships/oleObject" Target="../embeddings/oleObject1.bin"/><Relationship Id="rId3" Type="http://schemas.openxmlformats.org/officeDocument/2006/relationships/slide" Target="slide21.xml"/><Relationship Id="rId2" Type="http://schemas.openxmlformats.org/officeDocument/2006/relationships/image" Target="../media/image4.tiff"/><Relationship Id="rId1" Type="http://schemas.openxmlformats.org/officeDocument/2006/relationships/image" Target="../media/image5.tif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vmlDrawing" Target="../drawings/vmlDrawing2.vml"/><Relationship Id="rId5" Type="http://schemas.openxmlformats.org/officeDocument/2006/relationships/slideLayout" Target="../slideLayouts/slideLayout8.xml"/><Relationship Id="rId4" Type="http://schemas.openxmlformats.org/officeDocument/2006/relationships/image" Target="../media/image23.wmf"/><Relationship Id="rId3" Type="http://schemas.openxmlformats.org/officeDocument/2006/relationships/oleObject" Target="../embeddings/oleObject3.bin"/><Relationship Id="rId2" Type="http://schemas.openxmlformats.org/officeDocument/2006/relationships/image" Target="../media/image22.wmf"/><Relationship Id="rId1"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8.xml"/><Relationship Id="rId3" Type="http://schemas.openxmlformats.org/officeDocument/2006/relationships/slide" Target="slide29.xml"/><Relationship Id="rId2" Type="http://schemas.openxmlformats.org/officeDocument/2006/relationships/image" Target="../media/image4.tiff"/><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tiff"/><Relationship Id="rId2" Type="http://schemas.openxmlformats.org/officeDocument/2006/relationships/image" Target="../media/image4.png"/><Relationship Id="rId1" Type="http://schemas.openxmlformats.org/officeDocument/2006/relationships/image" Target="../media/image3.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 name="矩形 103"/>
          <p:cNvSpPr/>
          <p:nvPr/>
        </p:nvSpPr>
        <p:spPr>
          <a:xfrm>
            <a:off x="2202180" y="1797050"/>
            <a:ext cx="7495540" cy="32632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第</a:t>
            </a:r>
            <a:r>
              <a:rPr lang="en-US" altLang="zh-CN"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1</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rPr>
              <a:t>讲  </a:t>
            </a: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a:p>
            <a:pPr algn="ctr">
              <a:lnSpc>
                <a:spcPct val="150000"/>
              </a:lnSpc>
            </a:pPr>
            <a:r>
              <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长度和时间  机械运动</a:t>
            </a:r>
            <a:endParaRPr lang="zh-CN" altLang="en-US" sz="6000" b="1" dirty="0">
              <a:ln w="9525">
                <a:solidFill>
                  <a:prstClr val="white"/>
                </a:solidFill>
                <a:prstDash val="solid"/>
              </a:ln>
              <a:solidFill>
                <a:prstClr val="black"/>
              </a:solidFill>
              <a:effectLst>
                <a:outerShdw blurRad="12700" dist="38100" dir="2700000" algn="tl" rotWithShape="0">
                  <a:prstClr val="white">
                    <a:lumMod val="50000"/>
                  </a:prst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split orient="ver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64565" y="3914507"/>
            <a:ext cx="2962766" cy="1337945"/>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八下</a:t>
            </a:r>
            <a:r>
              <a:rPr lang="en-US" altLang="zh-CN" dirty="0">
                <a:latin typeface="Times New Roman" panose="02020603050405020304" pitchFamily="18" charset="0"/>
                <a:cs typeface="Times New Roman" panose="02020603050405020304" pitchFamily="18" charset="0"/>
              </a:rPr>
              <a:t>P19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1.3-1</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1-13</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P16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3-15</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731645"/>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命题点：速度的理解与计算</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7.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如图是某中学运动会百米赛跑比赛的场景，终点裁判员是利用</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________________________________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的方法比较运动员运动快慢的，所用时间最短的运动员跑得最</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选填“快”或“慢”</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5" name="图片 4"/>
          <p:cNvPicPr>
            <a:picLocks noChangeAspect="1"/>
          </p:cNvPicPr>
          <p:nvPr/>
        </p:nvPicPr>
        <p:blipFill>
          <a:blip r:embed="rId1"/>
          <a:stretch>
            <a:fillRect/>
          </a:stretch>
        </p:blipFill>
        <p:spPr>
          <a:xfrm>
            <a:off x="992505" y="1943426"/>
            <a:ext cx="2763260" cy="1814678"/>
          </a:xfrm>
          <a:prstGeom prst="rect">
            <a:avLst/>
          </a:prstGeom>
        </p:spPr>
      </p:pic>
      <p:sp>
        <p:nvSpPr>
          <p:cNvPr id="11" name="文本框 10"/>
          <p:cNvSpPr txBox="1"/>
          <p:nvPr/>
        </p:nvSpPr>
        <p:spPr>
          <a:xfrm>
            <a:off x="6398181" y="2983026"/>
            <a:ext cx="4801314" cy="461665"/>
          </a:xfrm>
          <a:prstGeom prst="rect">
            <a:avLst/>
          </a:prstGeom>
          <a:noFill/>
        </p:spPr>
        <p:txBody>
          <a:bodyPr wrap="none" rtlCol="0">
            <a:spAutoFit/>
          </a:bodyPr>
          <a:lstStyle/>
          <a:p>
            <a:r>
              <a:rPr lang="zh-CN" altLang="en-US" sz="2400" dirty="0">
                <a:solidFill>
                  <a:srgbClr val="FF0000"/>
                </a:solidFill>
                <a:latin typeface="+mn-ea"/>
              </a:rPr>
              <a:t>运动相同路程，比较所用时间长短</a:t>
            </a:r>
            <a:endParaRPr lang="zh-CN" altLang="en-US" sz="2400" dirty="0">
              <a:solidFill>
                <a:srgbClr val="FF0000"/>
              </a:solidFill>
              <a:latin typeface="+mn-ea"/>
            </a:endParaRPr>
          </a:p>
        </p:txBody>
      </p:sp>
      <p:sp>
        <p:nvSpPr>
          <p:cNvPr id="12" name="文本框 11"/>
          <p:cNvSpPr txBox="1"/>
          <p:nvPr/>
        </p:nvSpPr>
        <p:spPr>
          <a:xfrm>
            <a:off x="6097311" y="4040013"/>
            <a:ext cx="492443" cy="461665"/>
          </a:xfrm>
          <a:prstGeom prst="rect">
            <a:avLst/>
          </a:prstGeom>
          <a:noFill/>
        </p:spPr>
        <p:txBody>
          <a:bodyPr wrap="none" rtlCol="0">
            <a:spAutoFit/>
          </a:bodyPr>
          <a:lstStyle/>
          <a:p>
            <a:r>
              <a:rPr lang="zh-CN" altLang="en-US" sz="2400" dirty="0">
                <a:solidFill>
                  <a:srgbClr val="FF0000"/>
                </a:solidFill>
                <a:latin typeface="+mn-ea"/>
              </a:rPr>
              <a:t>快</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713105" y="4087862"/>
            <a:ext cx="2962766" cy="1337945"/>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P25</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1-16</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P20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1.3-2</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P66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3-14</a:t>
            </a:r>
            <a:r>
              <a:rPr lang="zh-CN" altLang="en-US" dirty="0">
                <a:latin typeface="Times New Roman" panose="02020603050405020304" pitchFamily="18" charset="0"/>
                <a:cs typeface="Times New Roman" panose="02020603050405020304" pitchFamily="18" charset="0"/>
              </a:rPr>
              <a:t>(类似)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905000"/>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命题点：运动状态的判断及速度相关计算</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8.</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小明和爸爸周末开车去郊游，小明看到路旁的树木向北运动，则小明和爸爸是向</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行驶的。小明从汽车里程表上看到此次汽车共行驶了</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35 km</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，用时</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30 min</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，经计算可知汽车行驶的平均速度为</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________km/h</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1316328" y="2023378"/>
            <a:ext cx="1872034" cy="1872034"/>
          </a:xfrm>
          <a:prstGeom prst="rect">
            <a:avLst/>
          </a:prstGeom>
        </p:spPr>
      </p:pic>
      <p:sp>
        <p:nvSpPr>
          <p:cNvPr id="9" name="文本框 8"/>
          <p:cNvSpPr txBox="1"/>
          <p:nvPr/>
        </p:nvSpPr>
        <p:spPr>
          <a:xfrm>
            <a:off x="9112045" y="3122295"/>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南</a:t>
            </a:r>
            <a:endParaRPr lang="zh-CN" altLang="en-US" sz="2400" dirty="0">
              <a:solidFill>
                <a:srgbClr val="FF0000"/>
              </a:solidFill>
              <a:latin typeface="Times New Roman" panose="02020603050405020304" pitchFamily="18" charset="0"/>
            </a:endParaRPr>
          </a:p>
        </p:txBody>
      </p:sp>
      <p:sp>
        <p:nvSpPr>
          <p:cNvPr id="10" name="文本框 9"/>
          <p:cNvSpPr txBox="1"/>
          <p:nvPr/>
        </p:nvSpPr>
        <p:spPr>
          <a:xfrm>
            <a:off x="4911213" y="4788555"/>
            <a:ext cx="492443"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70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MainIdea"/>
          <p:cNvSpPr/>
          <p:nvPr/>
        </p:nvSpPr>
        <p:spPr>
          <a:xfrm>
            <a:off x="5363210" y="3501390"/>
            <a:ext cx="2106930" cy="10439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lstStyle/>
          <a:p>
            <a:pPr algn="ctr">
              <a:lnSpc>
                <a:spcPct val="100000"/>
              </a:lnSpc>
            </a:pPr>
            <a:r>
              <a:rPr lang="zh-CN" sz="2400" b="1">
                <a:solidFill>
                  <a:srgbClr val="454545"/>
                </a:solidFill>
                <a:latin typeface="宋体" panose="02010600030101010101" pitchFamily="2" charset="-122"/>
                <a:ea typeface="宋体" panose="02010600030101010101" pitchFamily="2" charset="-122"/>
              </a:rPr>
              <a:t>长度和时间</a:t>
            </a:r>
            <a:endParaRPr lang="zh-CN" sz="2400" b="1">
              <a:solidFill>
                <a:srgbClr val="454545"/>
              </a:solidFill>
              <a:latin typeface="宋体" panose="02010600030101010101" pitchFamily="2" charset="-122"/>
              <a:ea typeface="宋体" panose="02010600030101010101" pitchFamily="2" charset="-122"/>
            </a:endParaRPr>
          </a:p>
          <a:p>
            <a:pPr algn="ctr">
              <a:lnSpc>
                <a:spcPct val="100000"/>
              </a:lnSpc>
            </a:pPr>
            <a:r>
              <a:rPr sz="2400" b="1">
                <a:solidFill>
                  <a:srgbClr val="454545"/>
                </a:solidFill>
                <a:latin typeface="宋体" panose="02010600030101010101" pitchFamily="2" charset="-122"/>
                <a:ea typeface="宋体" panose="02010600030101010101" pitchFamily="2" charset="-122"/>
              </a:rPr>
              <a:t>机械运动</a:t>
            </a:r>
            <a:endParaRPr sz="2400" b="1">
              <a:solidFill>
                <a:srgbClr val="454545"/>
              </a:solidFill>
              <a:latin typeface="宋体" panose="02010600030101010101" pitchFamily="2" charset="-122"/>
              <a:ea typeface="宋体" panose="02010600030101010101" pitchFamily="2" charset="-122"/>
            </a:endParaRPr>
          </a:p>
        </p:txBody>
      </p:sp>
      <p:grpSp>
        <p:nvGrpSpPr>
          <p:cNvPr id="18" name="组合 17"/>
          <p:cNvGrpSpPr/>
          <p:nvPr/>
        </p:nvGrpSpPr>
        <p:grpSpPr>
          <a:xfrm>
            <a:off x="7486015" y="1971675"/>
            <a:ext cx="2231390" cy="2395855"/>
            <a:chOff x="11849" y="2943"/>
            <a:chExt cx="3514" cy="3773"/>
          </a:xfrm>
        </p:grpSpPr>
        <p:sp>
          <p:nvSpPr>
            <p:cNvPr id="103" name="MMConnector"/>
            <p:cNvSpPr/>
            <p:nvPr/>
          </p:nvSpPr>
          <p:spPr>
            <a:xfrm>
              <a:off x="11849" y="4908"/>
              <a:ext cx="1247" cy="1808"/>
            </a:xfrm>
            <a:custGeom>
              <a:avLst/>
              <a:gdLst/>
              <a:ahLst/>
              <a:cxnLst/>
              <a:rect l="0" t="0" r="0" b="0"/>
              <a:pathLst>
                <a:path w="941829" h="601722">
                  <a:moveTo>
                    <a:pt x="-196268" y="160345"/>
                  </a:moveTo>
                  <a:cubicBezTo>
                    <a:pt x="-210843" y="172770"/>
                    <a:pt x="-212464" y="190343"/>
                    <a:pt x="-202851" y="201371"/>
                  </a:cubicBezTo>
                  <a:cubicBezTo>
                    <a:pt x="-193237" y="212399"/>
                    <a:pt x="-175382" y="213440"/>
                    <a:pt x="-161310" y="200448"/>
                  </a:cubicBezTo>
                  <a:cubicBezTo>
                    <a:pt x="-148089" y="188241"/>
                    <a:pt x="-134867" y="176034"/>
                    <a:pt x="-121881" y="163638"/>
                  </a:cubicBezTo>
                  <a:cubicBezTo>
                    <a:pt x="-108895" y="151242"/>
                    <a:pt x="-96144" y="138657"/>
                    <a:pt x="-83517" y="125989"/>
                  </a:cubicBezTo>
                  <a:cubicBezTo>
                    <a:pt x="-70889" y="113321"/>
                    <a:pt x="-58383" y="100570"/>
                    <a:pt x="-45979" y="87759"/>
                  </a:cubicBezTo>
                  <a:cubicBezTo>
                    <a:pt x="-33575" y="74947"/>
                    <a:pt x="-21272" y="62074"/>
                    <a:pt x="-9024" y="49182"/>
                  </a:cubicBezTo>
                  <a:cubicBezTo>
                    <a:pt x="3224" y="36290"/>
                    <a:pt x="15417" y="23378"/>
                    <a:pt x="27593" y="10481"/>
                  </a:cubicBezTo>
                  <a:cubicBezTo>
                    <a:pt x="39770" y="-2416"/>
                    <a:pt x="51931" y="-15299"/>
                    <a:pt x="64117" y="-28130"/>
                  </a:cubicBezTo>
                  <a:cubicBezTo>
                    <a:pt x="76304" y="-40961"/>
                    <a:pt x="88515" y="-53741"/>
                    <a:pt x="100791" y="-66434"/>
                  </a:cubicBezTo>
                  <a:cubicBezTo>
                    <a:pt x="113068" y="-79126"/>
                    <a:pt x="125409" y="-91731"/>
                    <a:pt x="137855" y="-104208"/>
                  </a:cubicBezTo>
                  <a:cubicBezTo>
                    <a:pt x="150302" y="-116686"/>
                    <a:pt x="162853" y="-129036"/>
                    <a:pt x="175547" y="-141216"/>
                  </a:cubicBezTo>
                  <a:cubicBezTo>
                    <a:pt x="188242" y="-153395"/>
                    <a:pt x="201079" y="-165405"/>
                    <a:pt x="214097" y="-177197"/>
                  </a:cubicBezTo>
                  <a:cubicBezTo>
                    <a:pt x="227114" y="-188990"/>
                    <a:pt x="240312" y="-200565"/>
                    <a:pt x="253723" y="-211870"/>
                  </a:cubicBezTo>
                  <a:cubicBezTo>
                    <a:pt x="267134" y="-223176"/>
                    <a:pt x="280758" y="-234212"/>
                    <a:pt x="294625" y="-244923"/>
                  </a:cubicBezTo>
                  <a:cubicBezTo>
                    <a:pt x="308491" y="-255633"/>
                    <a:pt x="322600" y="-266018"/>
                    <a:pt x="336971" y="-276016"/>
                  </a:cubicBezTo>
                  <a:cubicBezTo>
                    <a:pt x="351342" y="-286015"/>
                    <a:pt x="365976" y="-295627"/>
                    <a:pt x="380885" y="-304792"/>
                  </a:cubicBezTo>
                  <a:cubicBezTo>
                    <a:pt x="395793" y="-313956"/>
                    <a:pt x="410977" y="-322674"/>
                    <a:pt x="426430" y="-330884"/>
                  </a:cubicBezTo>
                  <a:cubicBezTo>
                    <a:pt x="441884" y="-339095"/>
                    <a:pt x="457609" y="-346798"/>
                    <a:pt x="473597" y="-353944"/>
                  </a:cubicBezTo>
                  <a:cubicBezTo>
                    <a:pt x="489586" y="-361090"/>
                    <a:pt x="505838" y="-367678"/>
                    <a:pt x="522294" y="-373668"/>
                  </a:cubicBezTo>
                  <a:cubicBezTo>
                    <a:pt x="538749" y="-379658"/>
                    <a:pt x="555409" y="-385049"/>
                    <a:pt x="572350" y="-389825"/>
                  </a:cubicBezTo>
                  <a:cubicBezTo>
                    <a:pt x="589291" y="-394600"/>
                    <a:pt x="606514" y="-398759"/>
                    <a:pt x="623532" y="-402281"/>
                  </a:cubicBezTo>
                  <a:cubicBezTo>
                    <a:pt x="640551" y="-405802"/>
                    <a:pt x="657365" y="-408687"/>
                    <a:pt x="675571" y="-411011"/>
                  </a:cubicBezTo>
                  <a:cubicBezTo>
                    <a:pt x="693776" y="-413336"/>
                    <a:pt x="713373" y="-415101"/>
                    <a:pt x="728183" y="-416094"/>
                  </a:cubicBezTo>
                  <a:cubicBezTo>
                    <a:pt x="742994" y="-417086"/>
                    <a:pt x="753017" y="-417306"/>
                    <a:pt x="763040" y="-417525"/>
                  </a:cubicBezTo>
                  <a:cubicBezTo>
                    <a:pt x="765775" y="-417585"/>
                    <a:pt x="767600" y="-419235"/>
                    <a:pt x="767600" y="-421325"/>
                  </a:cubicBezTo>
                  <a:cubicBezTo>
                    <a:pt x="767600" y="-423415"/>
                    <a:pt x="765776" y="-425077"/>
                    <a:pt x="763040" y="-425125"/>
                  </a:cubicBezTo>
                  <a:cubicBezTo>
                    <a:pt x="752924" y="-425304"/>
                    <a:pt x="742808" y="-425483"/>
                    <a:pt x="727800" y="-425073"/>
                  </a:cubicBezTo>
                  <a:cubicBezTo>
                    <a:pt x="712792" y="-424662"/>
                    <a:pt x="692892" y="-423662"/>
                    <a:pt x="674344" y="-422036"/>
                  </a:cubicBezTo>
                  <a:cubicBezTo>
                    <a:pt x="655796" y="-420410"/>
                    <a:pt x="638599" y="-418158"/>
                    <a:pt x="621141" y="-415260"/>
                  </a:cubicBezTo>
                  <a:cubicBezTo>
                    <a:pt x="603683" y="-412363"/>
                    <a:pt x="585965" y="-408821"/>
                    <a:pt x="568483" y="-404631"/>
                  </a:cubicBezTo>
                  <a:cubicBezTo>
                    <a:pt x="551000" y="-400442"/>
                    <a:pt x="533754" y="-395607"/>
                    <a:pt x="516672" y="-390144"/>
                  </a:cubicBezTo>
                  <a:cubicBezTo>
                    <a:pt x="499590" y="-384682"/>
                    <a:pt x="482673" y="-378592"/>
                    <a:pt x="465992" y="-371915"/>
                  </a:cubicBezTo>
                  <a:cubicBezTo>
                    <a:pt x="449310" y="-365238"/>
                    <a:pt x="432865" y="-357974"/>
                    <a:pt x="416672" y="-350176"/>
                  </a:cubicBezTo>
                  <a:cubicBezTo>
                    <a:pt x="400480" y="-342378"/>
                    <a:pt x="384540" y="-334048"/>
                    <a:pt x="368868" y="-325248"/>
                  </a:cubicBezTo>
                  <a:cubicBezTo>
                    <a:pt x="353195" y="-316449"/>
                    <a:pt x="337790" y="-307180"/>
                    <a:pt x="322647" y="-297511"/>
                  </a:cubicBezTo>
                  <a:cubicBezTo>
                    <a:pt x="307504" y="-287842"/>
                    <a:pt x="292625" y="-277772"/>
                    <a:pt x="277994" y="-267369"/>
                  </a:cubicBezTo>
                  <a:cubicBezTo>
                    <a:pt x="263363" y="-256966"/>
                    <a:pt x="248981" y="-246229"/>
                    <a:pt x="234824" y="-235222"/>
                  </a:cubicBezTo>
                  <a:cubicBezTo>
                    <a:pt x="220666" y="-224214"/>
                    <a:pt x="206733" y="-212937"/>
                    <a:pt x="192995" y="-201448"/>
                  </a:cubicBezTo>
                  <a:cubicBezTo>
                    <a:pt x="179257" y="-189959"/>
                    <a:pt x="165714" y="-178259"/>
                    <a:pt x="152331" y="-166399"/>
                  </a:cubicBezTo>
                  <a:cubicBezTo>
                    <a:pt x="138949" y="-154539"/>
                    <a:pt x="125728" y="-142521"/>
                    <a:pt x="112631" y="-130392"/>
                  </a:cubicBezTo>
                  <a:cubicBezTo>
                    <a:pt x="99535" y="-118263"/>
                    <a:pt x="86564" y="-106024"/>
                    <a:pt x="73681" y="-93718"/>
                  </a:cubicBezTo>
                  <a:cubicBezTo>
                    <a:pt x="60799" y="-81413"/>
                    <a:pt x="48004" y="-69041"/>
                    <a:pt x="35261" y="-56644"/>
                  </a:cubicBezTo>
                  <a:cubicBezTo>
                    <a:pt x="22519" y="-44248"/>
                    <a:pt x="9827" y="-31827"/>
                    <a:pt x="-2850" y="-19423"/>
                  </a:cubicBezTo>
                  <a:cubicBezTo>
                    <a:pt x="-15527" y="-7018"/>
                    <a:pt x="-28189" y="5370"/>
                    <a:pt x="-40872" y="17704"/>
                  </a:cubicBezTo>
                  <a:cubicBezTo>
                    <a:pt x="-53554" y="30038"/>
                    <a:pt x="-66258" y="42318"/>
                    <a:pt x="-79020" y="54496"/>
                  </a:cubicBezTo>
                  <a:cubicBezTo>
                    <a:pt x="-91782" y="66674"/>
                    <a:pt x="-104603" y="78752"/>
                    <a:pt x="-117503" y="90707"/>
                  </a:cubicBezTo>
                  <a:cubicBezTo>
                    <a:pt x="-130404" y="102662"/>
                    <a:pt x="-143383" y="114494"/>
                    <a:pt x="-156523" y="126080"/>
                  </a:cubicBezTo>
                  <a:cubicBezTo>
                    <a:pt x="-169664" y="137666"/>
                    <a:pt x="-182966" y="149006"/>
                    <a:pt x="-196268" y="160345"/>
                  </a:cubicBezTo>
                  <a:close/>
                </a:path>
              </a:pathLst>
            </a:custGeom>
            <a:solidFill>
              <a:srgbClr val="96E54E"/>
            </a:solidFill>
            <a:ln w="7600" cap="rnd">
              <a:solidFill>
                <a:srgbClr val="96E54E"/>
              </a:solidFill>
              <a:round/>
            </a:ln>
          </p:spPr>
        </p:sp>
        <p:sp>
          <p:nvSpPr>
            <p:cNvPr id="102" name="MainTopic"/>
            <p:cNvSpPr/>
            <p:nvPr/>
          </p:nvSpPr>
          <p:spPr>
            <a:xfrm>
              <a:off x="12869" y="2943"/>
              <a:ext cx="2494" cy="1417"/>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hlinkClick r:id="rId1" action="ppaction://hlinksldjump"/>
                </a:rPr>
                <a:t>运动和静</a:t>
              </a:r>
              <a:endParaRPr lang="zh-CN" sz="2400">
                <a:solidFill>
                  <a:srgbClr val="303030"/>
                </a:solidFill>
                <a:latin typeface="宋体" panose="02010600030101010101" pitchFamily="2" charset="-122"/>
              </a:endParaRPr>
            </a:p>
            <a:p>
              <a:pPr algn="ctr">
                <a:lnSpc>
                  <a:spcPct val="100000"/>
                </a:lnSpc>
              </a:pPr>
              <a:r>
                <a:rPr lang="zh-CN" sz="2400">
                  <a:solidFill>
                    <a:srgbClr val="303030"/>
                  </a:solidFill>
                  <a:latin typeface="宋体" panose="02010600030101010101" pitchFamily="2" charset="-122"/>
                  <a:hlinkClick r:id="rId1" action="ppaction://hlinksldjump"/>
                </a:rPr>
                <a:t>止的相对性</a:t>
              </a:r>
              <a:endParaRPr lang="zh-CN" sz="2400">
                <a:solidFill>
                  <a:srgbClr val="303030"/>
                </a:solidFill>
                <a:latin typeface="宋体" panose="02010600030101010101" pitchFamily="2" charset="-122"/>
              </a:endParaRPr>
            </a:p>
          </p:txBody>
        </p:sp>
      </p:grpSp>
      <p:grpSp>
        <p:nvGrpSpPr>
          <p:cNvPr id="21" name="组合 20"/>
          <p:cNvGrpSpPr/>
          <p:nvPr/>
        </p:nvGrpSpPr>
        <p:grpSpPr>
          <a:xfrm>
            <a:off x="7520940" y="3679190"/>
            <a:ext cx="2277110" cy="883920"/>
            <a:chOff x="11904" y="5632"/>
            <a:chExt cx="3586" cy="1392"/>
          </a:xfrm>
        </p:grpSpPr>
        <p:sp>
          <p:nvSpPr>
            <p:cNvPr id="105" name="MMConnector"/>
            <p:cNvSpPr/>
            <p:nvPr/>
          </p:nvSpPr>
          <p:spPr>
            <a:xfrm>
              <a:off x="11904" y="6251"/>
              <a:ext cx="828" cy="120"/>
            </a:xfrm>
            <a:custGeom>
              <a:avLst/>
              <a:gdLst/>
              <a:ahLst/>
              <a:cxnLst/>
              <a:rect l="0" t="0" r="0" b="0"/>
              <a:pathLst>
                <a:path w="798776" h="30387">
                  <a:moveTo>
                    <a:pt x="-34415" y="-31303"/>
                  </a:moveTo>
                  <a:cubicBezTo>
                    <a:pt x="-53508" y="-32811"/>
                    <a:pt x="-66893" y="-20940"/>
                    <a:pt x="-67622" y="-6328"/>
                  </a:cubicBezTo>
                  <a:cubicBezTo>
                    <a:pt x="-68351" y="8284"/>
                    <a:pt x="-56215" y="21413"/>
                    <a:pt x="-37068" y="21830"/>
                  </a:cubicBezTo>
                  <a:cubicBezTo>
                    <a:pt x="-19343" y="22216"/>
                    <a:pt x="-1618" y="22602"/>
                    <a:pt x="16109" y="23000"/>
                  </a:cubicBezTo>
                  <a:cubicBezTo>
                    <a:pt x="33837" y="23398"/>
                    <a:pt x="51568" y="23809"/>
                    <a:pt x="69300" y="24222"/>
                  </a:cubicBezTo>
                  <a:cubicBezTo>
                    <a:pt x="87032" y="24636"/>
                    <a:pt x="104767" y="25052"/>
                    <a:pt x="122504" y="25467"/>
                  </a:cubicBezTo>
                  <a:cubicBezTo>
                    <a:pt x="140240" y="25883"/>
                    <a:pt x="157979" y="26297"/>
                    <a:pt x="175720" y="26705"/>
                  </a:cubicBezTo>
                  <a:cubicBezTo>
                    <a:pt x="193462" y="27113"/>
                    <a:pt x="211205" y="27514"/>
                    <a:pt x="228950" y="27903"/>
                  </a:cubicBezTo>
                  <a:cubicBezTo>
                    <a:pt x="246695" y="28292"/>
                    <a:pt x="264442" y="28669"/>
                    <a:pt x="282191" y="29027"/>
                  </a:cubicBezTo>
                  <a:cubicBezTo>
                    <a:pt x="299940" y="29385"/>
                    <a:pt x="317691" y="29725"/>
                    <a:pt x="335444" y="30040"/>
                  </a:cubicBezTo>
                  <a:cubicBezTo>
                    <a:pt x="353196" y="30355"/>
                    <a:pt x="370951" y="30645"/>
                    <a:pt x="388706" y="30905"/>
                  </a:cubicBezTo>
                  <a:cubicBezTo>
                    <a:pt x="406462" y="31164"/>
                    <a:pt x="424219" y="31392"/>
                    <a:pt x="441977" y="31582"/>
                  </a:cubicBezTo>
                  <a:cubicBezTo>
                    <a:pt x="459734" y="31773"/>
                    <a:pt x="477492" y="31926"/>
                    <a:pt x="495253" y="32034"/>
                  </a:cubicBezTo>
                  <a:cubicBezTo>
                    <a:pt x="513013" y="32142"/>
                    <a:pt x="530776" y="32206"/>
                    <a:pt x="548531" y="32219"/>
                  </a:cubicBezTo>
                  <a:cubicBezTo>
                    <a:pt x="566286" y="32231"/>
                    <a:pt x="584034" y="32193"/>
                    <a:pt x="601809" y="32096"/>
                  </a:cubicBezTo>
                  <a:cubicBezTo>
                    <a:pt x="619583" y="31999"/>
                    <a:pt x="637385" y="31842"/>
                    <a:pt x="655081" y="31627"/>
                  </a:cubicBezTo>
                  <a:cubicBezTo>
                    <a:pt x="672776" y="31411"/>
                    <a:pt x="690367" y="31137"/>
                    <a:pt x="708342" y="30771"/>
                  </a:cubicBezTo>
                  <a:cubicBezTo>
                    <a:pt x="726316" y="30405"/>
                    <a:pt x="744675" y="29948"/>
                    <a:pt x="763034" y="29491"/>
                  </a:cubicBezTo>
                  <a:cubicBezTo>
                    <a:pt x="765769" y="29423"/>
                    <a:pt x="767594" y="27740"/>
                    <a:pt x="767594" y="25650"/>
                  </a:cubicBezTo>
                  <a:cubicBezTo>
                    <a:pt x="767594" y="23560"/>
                    <a:pt x="765769" y="21891"/>
                    <a:pt x="763034" y="21809"/>
                  </a:cubicBezTo>
                  <a:cubicBezTo>
                    <a:pt x="744703" y="21254"/>
                    <a:pt x="726372" y="20700"/>
                    <a:pt x="708433" y="20055"/>
                  </a:cubicBezTo>
                  <a:cubicBezTo>
                    <a:pt x="690495" y="19409"/>
                    <a:pt x="672949" y="18672"/>
                    <a:pt x="655303" y="17877"/>
                  </a:cubicBezTo>
                  <a:cubicBezTo>
                    <a:pt x="637657" y="17082"/>
                    <a:pt x="619910" y="16228"/>
                    <a:pt x="602196" y="15315"/>
                  </a:cubicBezTo>
                  <a:cubicBezTo>
                    <a:pt x="584481" y="14402"/>
                    <a:pt x="566797" y="13429"/>
                    <a:pt x="549110" y="12406"/>
                  </a:cubicBezTo>
                  <a:cubicBezTo>
                    <a:pt x="531422" y="11384"/>
                    <a:pt x="513730" y="10310"/>
                    <a:pt x="496043" y="9192"/>
                  </a:cubicBezTo>
                  <a:cubicBezTo>
                    <a:pt x="478355" y="8075"/>
                    <a:pt x="460673" y="6913"/>
                    <a:pt x="442991" y="5713"/>
                  </a:cubicBezTo>
                  <a:cubicBezTo>
                    <a:pt x="425310" y="4513"/>
                    <a:pt x="407630" y="3276"/>
                    <a:pt x="389952" y="2007"/>
                  </a:cubicBezTo>
                  <a:cubicBezTo>
                    <a:pt x="372274" y="739"/>
                    <a:pt x="354597" y="-561"/>
                    <a:pt x="336921" y="-1885"/>
                  </a:cubicBezTo>
                  <a:cubicBezTo>
                    <a:pt x="319245" y="-3209"/>
                    <a:pt x="301569" y="-4558"/>
                    <a:pt x="283894" y="-5925"/>
                  </a:cubicBezTo>
                  <a:cubicBezTo>
                    <a:pt x="266218" y="-7292"/>
                    <a:pt x="248542" y="-8678"/>
                    <a:pt x="230866" y="-10076"/>
                  </a:cubicBezTo>
                  <a:cubicBezTo>
                    <a:pt x="213190" y="-11474"/>
                    <a:pt x="195512" y="-12885"/>
                    <a:pt x="177834" y="-14302"/>
                  </a:cubicBezTo>
                  <a:cubicBezTo>
                    <a:pt x="160155" y="-15720"/>
                    <a:pt x="142475" y="-17144"/>
                    <a:pt x="124793" y="-18570"/>
                  </a:cubicBezTo>
                  <a:cubicBezTo>
                    <a:pt x="107111" y="-19995"/>
                    <a:pt x="89427" y="-21422"/>
                    <a:pt x="71740" y="-22846"/>
                  </a:cubicBezTo>
                  <a:cubicBezTo>
                    <a:pt x="54053" y="-24269"/>
                    <a:pt x="36365" y="-25691"/>
                    <a:pt x="18672" y="-27100"/>
                  </a:cubicBezTo>
                  <a:cubicBezTo>
                    <a:pt x="979" y="-28509"/>
                    <a:pt x="-16718" y="-29906"/>
                    <a:pt x="-34415" y="-31303"/>
                  </a:cubicBezTo>
                  <a:close/>
                </a:path>
              </a:pathLst>
            </a:custGeom>
            <a:solidFill>
              <a:srgbClr val="96E54E"/>
            </a:solidFill>
            <a:ln w="7600" cap="rnd">
              <a:solidFill>
                <a:srgbClr val="96E54E"/>
              </a:solidFill>
              <a:round/>
            </a:ln>
          </p:spPr>
        </p:sp>
        <p:sp>
          <p:nvSpPr>
            <p:cNvPr id="104" name="MainTopic"/>
            <p:cNvSpPr/>
            <p:nvPr/>
          </p:nvSpPr>
          <p:spPr>
            <a:xfrm>
              <a:off x="12734" y="5632"/>
              <a:ext cx="2756" cy="1393"/>
            </a:xfrm>
            <a:custGeom>
              <a:avLst/>
              <a:gdLst>
                <a:gd name="rtl" fmla="*/ 135280 w 959143"/>
                <a:gd name="rtt" fmla="*/ 71440 h 463600"/>
                <a:gd name="rtr" fmla="*/ 820824 w 959143"/>
                <a:gd name="rtb" fmla="*/ 405840 h 463600"/>
              </a:gdLst>
              <a:ahLst/>
              <a:cxnLst/>
              <a:rect l="rtl" t="rtt" r="rtr" b="rtb"/>
              <a:pathLst>
                <a:path w="959143" h="463600">
                  <a:moveTo>
                    <a:pt x="30400" y="0"/>
                  </a:moveTo>
                  <a:lnTo>
                    <a:pt x="928743" y="0"/>
                  </a:lnTo>
                  <a:cubicBezTo>
                    <a:pt x="945524" y="0"/>
                    <a:pt x="959143" y="13619"/>
                    <a:pt x="959143" y="30400"/>
                  </a:cubicBezTo>
                  <a:lnTo>
                    <a:pt x="959143" y="433200"/>
                  </a:lnTo>
                  <a:cubicBezTo>
                    <a:pt x="959143" y="449981"/>
                    <a:pt x="945524" y="463600"/>
                    <a:pt x="928743"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lstStyle/>
            <a:p>
              <a:pPr algn="ctr">
                <a:lnSpc>
                  <a:spcPct val="100000"/>
                </a:lnSpc>
              </a:pPr>
              <a:r>
                <a:rPr sz="2400">
                  <a:solidFill>
                    <a:srgbClr val="303030"/>
                  </a:solidFill>
                  <a:latin typeface="宋体" panose="02010600030101010101" pitchFamily="2" charset="-122"/>
                  <a:hlinkClick r:id="rId2" action="ppaction://hlinksldjump"/>
                </a:rPr>
                <a:t>速度</a:t>
              </a:r>
              <a:endParaRPr sz="2400">
                <a:solidFill>
                  <a:srgbClr val="303030"/>
                </a:solidFill>
                <a:latin typeface="宋体" panose="02010600030101010101" pitchFamily="2" charset="-122"/>
              </a:endParaRPr>
            </a:p>
          </p:txBody>
        </p:sp>
      </p:grpSp>
      <p:grpSp>
        <p:nvGrpSpPr>
          <p:cNvPr id="17" name="组合 16"/>
          <p:cNvGrpSpPr/>
          <p:nvPr/>
        </p:nvGrpSpPr>
        <p:grpSpPr>
          <a:xfrm>
            <a:off x="7595235" y="4467225"/>
            <a:ext cx="2687320" cy="785495"/>
            <a:chOff x="11768" y="8069"/>
            <a:chExt cx="4232" cy="1237"/>
          </a:xfrm>
        </p:grpSpPr>
        <p:sp>
          <p:nvSpPr>
            <p:cNvPr id="107" name="MMConnector"/>
            <p:cNvSpPr/>
            <p:nvPr/>
          </p:nvSpPr>
          <p:spPr>
            <a:xfrm>
              <a:off x="11768" y="8069"/>
              <a:ext cx="1169" cy="1077"/>
            </a:xfrm>
            <a:custGeom>
              <a:avLst/>
              <a:gdLst/>
              <a:ahLst/>
              <a:cxnLst/>
              <a:rect l="0" t="0" r="0" b="0"/>
              <a:pathLst>
                <a:path w="952482" h="647570">
                  <a:moveTo>
                    <a:pt x="-171436" y="-220175"/>
                  </a:moveTo>
                  <a:cubicBezTo>
                    <a:pt x="-185159" y="-233534"/>
                    <a:pt x="-203034" y="-232971"/>
                    <a:pt x="-212937" y="-222202"/>
                  </a:cubicBezTo>
                  <a:cubicBezTo>
                    <a:pt x="-222840" y="-211433"/>
                    <a:pt x="-221672" y="-193840"/>
                    <a:pt x="-207448" y="-181016"/>
                  </a:cubicBezTo>
                  <a:cubicBezTo>
                    <a:pt x="-194476" y="-169322"/>
                    <a:pt x="-181505" y="-157628"/>
                    <a:pt x="-168714" y="-145679"/>
                  </a:cubicBezTo>
                  <a:cubicBezTo>
                    <a:pt x="-155923" y="-133730"/>
                    <a:pt x="-143313" y="-121525"/>
                    <a:pt x="-130794" y="-109191"/>
                  </a:cubicBezTo>
                  <a:cubicBezTo>
                    <a:pt x="-118275" y="-96857"/>
                    <a:pt x="-105848" y="-84394"/>
                    <a:pt x="-93493" y="-71821"/>
                  </a:cubicBezTo>
                  <a:cubicBezTo>
                    <a:pt x="-81139" y="-59249"/>
                    <a:pt x="-68857" y="-46566"/>
                    <a:pt x="-56609" y="-33820"/>
                  </a:cubicBezTo>
                  <a:cubicBezTo>
                    <a:pt x="-44361" y="-21073"/>
                    <a:pt x="-32147" y="-8262"/>
                    <a:pt x="-19930" y="4577"/>
                  </a:cubicBezTo>
                  <a:cubicBezTo>
                    <a:pt x="-7714" y="17417"/>
                    <a:pt x="4504" y="30284"/>
                    <a:pt x="16760" y="43142"/>
                  </a:cubicBezTo>
                  <a:cubicBezTo>
                    <a:pt x="29016" y="56000"/>
                    <a:pt x="41311" y="68848"/>
                    <a:pt x="53682" y="81648"/>
                  </a:cubicBezTo>
                  <a:cubicBezTo>
                    <a:pt x="66053" y="94448"/>
                    <a:pt x="78500" y="107200"/>
                    <a:pt x="91059" y="119863"/>
                  </a:cubicBezTo>
                  <a:cubicBezTo>
                    <a:pt x="103619" y="132526"/>
                    <a:pt x="116293" y="145101"/>
                    <a:pt x="129116" y="157542"/>
                  </a:cubicBezTo>
                  <a:cubicBezTo>
                    <a:pt x="141940" y="169983"/>
                    <a:pt x="154914" y="182291"/>
                    <a:pt x="168075" y="194418"/>
                  </a:cubicBezTo>
                  <a:cubicBezTo>
                    <a:pt x="181236" y="206545"/>
                    <a:pt x="194583" y="218490"/>
                    <a:pt x="208151" y="230198"/>
                  </a:cubicBezTo>
                  <a:cubicBezTo>
                    <a:pt x="221719" y="241907"/>
                    <a:pt x="235507" y="253380"/>
                    <a:pt x="249545" y="264556"/>
                  </a:cubicBezTo>
                  <a:cubicBezTo>
                    <a:pt x="263583" y="275733"/>
                    <a:pt x="277870" y="286613"/>
                    <a:pt x="292430" y="297130"/>
                  </a:cubicBezTo>
                  <a:cubicBezTo>
                    <a:pt x="306989" y="307648"/>
                    <a:pt x="321821" y="317803"/>
                    <a:pt x="336936" y="327526"/>
                  </a:cubicBezTo>
                  <a:cubicBezTo>
                    <a:pt x="352052" y="337250"/>
                    <a:pt x="367451" y="346541"/>
                    <a:pt x="383135" y="355330"/>
                  </a:cubicBezTo>
                  <a:cubicBezTo>
                    <a:pt x="398818" y="364120"/>
                    <a:pt x="414785" y="372407"/>
                    <a:pt x="431015" y="380129"/>
                  </a:cubicBezTo>
                  <a:cubicBezTo>
                    <a:pt x="447245" y="387850"/>
                    <a:pt x="463739" y="395005"/>
                    <a:pt x="480478" y="401541"/>
                  </a:cubicBezTo>
                  <a:cubicBezTo>
                    <a:pt x="497218" y="408077"/>
                    <a:pt x="514204" y="413993"/>
                    <a:pt x="531333" y="419256"/>
                  </a:cubicBezTo>
                  <a:cubicBezTo>
                    <a:pt x="548462" y="424520"/>
                    <a:pt x="565734" y="429130"/>
                    <a:pt x="583314" y="433070"/>
                  </a:cubicBezTo>
                  <a:cubicBezTo>
                    <a:pt x="600893" y="437009"/>
                    <a:pt x="618780" y="440277"/>
                    <a:pt x="636108" y="442900"/>
                  </a:cubicBezTo>
                  <a:cubicBezTo>
                    <a:pt x="653436" y="445524"/>
                    <a:pt x="670205" y="447503"/>
                    <a:pt x="689395" y="448796"/>
                  </a:cubicBezTo>
                  <a:cubicBezTo>
                    <a:pt x="708586" y="450089"/>
                    <a:pt x="730197" y="450696"/>
                    <a:pt x="742875" y="450912"/>
                  </a:cubicBezTo>
                  <a:cubicBezTo>
                    <a:pt x="755553" y="451127"/>
                    <a:pt x="759296" y="450951"/>
                    <a:pt x="763040" y="450775"/>
                  </a:cubicBezTo>
                  <a:cubicBezTo>
                    <a:pt x="765773" y="450646"/>
                    <a:pt x="767600" y="449065"/>
                    <a:pt x="767600" y="446975"/>
                  </a:cubicBezTo>
                  <a:cubicBezTo>
                    <a:pt x="767600" y="444885"/>
                    <a:pt x="765776" y="443151"/>
                    <a:pt x="763040" y="443175"/>
                  </a:cubicBezTo>
                  <a:cubicBezTo>
                    <a:pt x="759322" y="443207"/>
                    <a:pt x="755603" y="443239"/>
                    <a:pt x="743081" y="442546"/>
                  </a:cubicBezTo>
                  <a:cubicBezTo>
                    <a:pt x="730560" y="441853"/>
                    <a:pt x="709235" y="440434"/>
                    <a:pt x="690364" y="438435"/>
                  </a:cubicBezTo>
                  <a:cubicBezTo>
                    <a:pt x="671494" y="436435"/>
                    <a:pt x="655077" y="433855"/>
                    <a:pt x="638161" y="430627"/>
                  </a:cubicBezTo>
                  <a:cubicBezTo>
                    <a:pt x="621244" y="427398"/>
                    <a:pt x="603828" y="423521"/>
                    <a:pt x="586766" y="419005"/>
                  </a:cubicBezTo>
                  <a:cubicBezTo>
                    <a:pt x="569705" y="414490"/>
                    <a:pt x="552998" y="409336"/>
                    <a:pt x="536476" y="403558"/>
                  </a:cubicBezTo>
                  <a:cubicBezTo>
                    <a:pt x="519954" y="397779"/>
                    <a:pt x="503616" y="391377"/>
                    <a:pt x="487556" y="384386"/>
                  </a:cubicBezTo>
                  <a:cubicBezTo>
                    <a:pt x="471495" y="377395"/>
                    <a:pt x="455712" y="369817"/>
                    <a:pt x="440212" y="361701"/>
                  </a:cubicBezTo>
                  <a:cubicBezTo>
                    <a:pt x="424712" y="353585"/>
                    <a:pt x="409495" y="344931"/>
                    <a:pt x="394571" y="335799"/>
                  </a:cubicBezTo>
                  <a:cubicBezTo>
                    <a:pt x="379648" y="326667"/>
                    <a:pt x="365018" y="317058"/>
                    <a:pt x="350673" y="307033"/>
                  </a:cubicBezTo>
                  <a:cubicBezTo>
                    <a:pt x="336328" y="297009"/>
                    <a:pt x="322269" y="286570"/>
                    <a:pt x="308477" y="275779"/>
                  </a:cubicBezTo>
                  <a:cubicBezTo>
                    <a:pt x="294684" y="264988"/>
                    <a:pt x="281158" y="253846"/>
                    <a:pt x="267873" y="242410"/>
                  </a:cubicBezTo>
                  <a:cubicBezTo>
                    <a:pt x="254587" y="230974"/>
                    <a:pt x="241541" y="219246"/>
                    <a:pt x="228702" y="207278"/>
                  </a:cubicBezTo>
                  <a:cubicBezTo>
                    <a:pt x="215863" y="195310"/>
                    <a:pt x="203231" y="183104"/>
                    <a:pt x="190770" y="170707"/>
                  </a:cubicBezTo>
                  <a:cubicBezTo>
                    <a:pt x="178309" y="158310"/>
                    <a:pt x="166019" y="145722"/>
                    <a:pt x="153861" y="132988"/>
                  </a:cubicBezTo>
                  <a:cubicBezTo>
                    <a:pt x="141704" y="120253"/>
                    <a:pt x="129679" y="107372"/>
                    <a:pt x="117747" y="94383"/>
                  </a:cubicBezTo>
                  <a:cubicBezTo>
                    <a:pt x="105815" y="81394"/>
                    <a:pt x="93976" y="68297"/>
                    <a:pt x="82190" y="55129"/>
                  </a:cubicBezTo>
                  <a:cubicBezTo>
                    <a:pt x="70405" y="41961"/>
                    <a:pt x="58672" y="28721"/>
                    <a:pt x="46953" y="15444"/>
                  </a:cubicBezTo>
                  <a:cubicBezTo>
                    <a:pt x="35233" y="2166"/>
                    <a:pt x="23527" y="-11149"/>
                    <a:pt x="11793" y="-24468"/>
                  </a:cubicBezTo>
                  <a:cubicBezTo>
                    <a:pt x="58" y="-37787"/>
                    <a:pt x="-11704" y="-51110"/>
                    <a:pt x="-23534" y="-64404"/>
                  </a:cubicBezTo>
                  <a:cubicBezTo>
                    <a:pt x="-35364" y="-77699"/>
                    <a:pt x="-47261" y="-90966"/>
                    <a:pt x="-59272" y="-104164"/>
                  </a:cubicBezTo>
                  <a:cubicBezTo>
                    <a:pt x="-71284" y="-117363"/>
                    <a:pt x="-83410" y="-130493"/>
                    <a:pt x="-95670" y="-143536"/>
                  </a:cubicBezTo>
                  <a:cubicBezTo>
                    <a:pt x="-107931" y="-156578"/>
                    <a:pt x="-120326" y="-169532"/>
                    <a:pt x="-132976" y="-182290"/>
                  </a:cubicBezTo>
                  <a:cubicBezTo>
                    <a:pt x="-145626" y="-195049"/>
                    <a:pt x="-158531" y="-207612"/>
                    <a:pt x="-171436" y="-220175"/>
                  </a:cubicBezTo>
                  <a:close/>
                </a:path>
              </a:pathLst>
            </a:custGeom>
            <a:solidFill>
              <a:srgbClr val="96E54E"/>
            </a:solidFill>
            <a:ln w="7600" cap="rnd">
              <a:solidFill>
                <a:srgbClr val="96E54E"/>
              </a:solidFill>
              <a:round/>
            </a:ln>
          </p:spPr>
        </p:sp>
        <p:sp>
          <p:nvSpPr>
            <p:cNvPr id="106" name="MainTopic"/>
            <p:cNvSpPr/>
            <p:nvPr/>
          </p:nvSpPr>
          <p:spPr>
            <a:xfrm>
              <a:off x="12668" y="8415"/>
              <a:ext cx="3332" cy="891"/>
            </a:xfrm>
            <a:custGeom>
              <a:avLst/>
              <a:gdLst>
                <a:gd name="rtl" fmla="*/ 135280 w 1892400"/>
                <a:gd name="rtt" fmla="*/ 71440 h 296400"/>
                <a:gd name="rtr" fmla="*/ 1754080 w 1892400"/>
                <a:gd name="rtb" fmla="*/ 238640 h 296400"/>
              </a:gdLst>
              <a:ahLst/>
              <a:cxnLst/>
              <a:rect l="rtl" t="rtt" r="rtr" b="rtb"/>
              <a:pathLst>
                <a:path w="1892400" h="296400">
                  <a:moveTo>
                    <a:pt x="30400" y="0"/>
                  </a:moveTo>
                  <a:lnTo>
                    <a:pt x="1862000" y="0"/>
                  </a:lnTo>
                  <a:cubicBezTo>
                    <a:pt x="1878781" y="0"/>
                    <a:pt x="1892400" y="13619"/>
                    <a:pt x="1892400" y="30400"/>
                  </a:cubicBezTo>
                  <a:lnTo>
                    <a:pt x="1892400" y="266000"/>
                  </a:lnTo>
                  <a:cubicBezTo>
                    <a:pt x="1892400" y="282781"/>
                    <a:pt x="1878781" y="296400"/>
                    <a:pt x="1862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hlinkClick r:id="rId3" action="ppaction://hlinksldjump"/>
                </a:rPr>
                <a:t>匀速直线运动</a:t>
              </a:r>
              <a:endParaRPr lang="zh-CN" sz="2400">
                <a:solidFill>
                  <a:srgbClr val="303030"/>
                </a:solidFill>
                <a:latin typeface="宋体" panose="02010600030101010101" pitchFamily="2" charset="-122"/>
              </a:endParaRPr>
            </a:p>
          </p:txBody>
        </p:sp>
      </p:grpSp>
      <p:grpSp>
        <p:nvGrpSpPr>
          <p:cNvPr id="3" name="组合 2"/>
          <p:cNvGrpSpPr/>
          <p:nvPr/>
        </p:nvGrpSpPr>
        <p:grpSpPr>
          <a:xfrm>
            <a:off x="3351530" y="2545080"/>
            <a:ext cx="2513965" cy="1812925"/>
            <a:chOff x="5338" y="4298"/>
            <a:chExt cx="3959" cy="2855"/>
          </a:xfrm>
        </p:grpSpPr>
        <p:sp>
          <p:nvSpPr>
            <p:cNvPr id="117" name="MMConnector"/>
            <p:cNvSpPr/>
            <p:nvPr/>
          </p:nvSpPr>
          <p:spPr>
            <a:xfrm>
              <a:off x="8447" y="5923"/>
              <a:ext cx="850" cy="1230"/>
            </a:xfrm>
            <a:custGeom>
              <a:avLst/>
              <a:gdLst/>
              <a:ahLst/>
              <a:cxnLst/>
              <a:rect l="0" t="0" r="0" b="0"/>
              <a:pathLst>
                <a:path w="841892" h="243673">
                  <a:moveTo>
                    <a:pt x="68815" y="72134"/>
                  </a:moveTo>
                  <a:cubicBezTo>
                    <a:pt x="86333" y="79876"/>
                    <a:pt x="102893" y="73086"/>
                    <a:pt x="108410" y="59536"/>
                  </a:cubicBezTo>
                  <a:cubicBezTo>
                    <a:pt x="113927" y="45986"/>
                    <a:pt x="106771" y="29690"/>
                    <a:pt x="88878" y="22862"/>
                  </a:cubicBezTo>
                  <a:cubicBezTo>
                    <a:pt x="72401" y="16575"/>
                    <a:pt x="55925" y="10288"/>
                    <a:pt x="39462" y="3889"/>
                  </a:cubicBezTo>
                  <a:cubicBezTo>
                    <a:pt x="23000" y="-2510"/>
                    <a:pt x="6552" y="-9020"/>
                    <a:pt x="-9903" y="-15564"/>
                  </a:cubicBezTo>
                  <a:cubicBezTo>
                    <a:pt x="-26358" y="-22107"/>
                    <a:pt x="-42819" y="-28683"/>
                    <a:pt x="-59300" y="-35262"/>
                  </a:cubicBezTo>
                  <a:cubicBezTo>
                    <a:pt x="-75781" y="-41841"/>
                    <a:pt x="-92281" y="-48422"/>
                    <a:pt x="-108816" y="-54961"/>
                  </a:cubicBezTo>
                  <a:cubicBezTo>
                    <a:pt x="-125351" y="-61499"/>
                    <a:pt x="-141921" y="-67995"/>
                    <a:pt x="-158540" y="-74405"/>
                  </a:cubicBezTo>
                  <a:cubicBezTo>
                    <a:pt x="-175158" y="-80815"/>
                    <a:pt x="-191825" y="-87139"/>
                    <a:pt x="-208554" y="-93332"/>
                  </a:cubicBezTo>
                  <a:cubicBezTo>
                    <a:pt x="-225283" y="-99525"/>
                    <a:pt x="-242072" y="-105587"/>
                    <a:pt x="-258934" y="-111474"/>
                  </a:cubicBezTo>
                  <a:cubicBezTo>
                    <a:pt x="-275795" y="-117360"/>
                    <a:pt x="-292728" y="-123071"/>
                    <a:pt x="-309739" y="-128562"/>
                  </a:cubicBezTo>
                  <a:cubicBezTo>
                    <a:pt x="-326749" y="-134053"/>
                    <a:pt x="-343837" y="-139325"/>
                    <a:pt x="-361006" y="-144334"/>
                  </a:cubicBezTo>
                  <a:cubicBezTo>
                    <a:pt x="-378175" y="-149343"/>
                    <a:pt x="-395425" y="-154091"/>
                    <a:pt x="-412750" y="-158537"/>
                  </a:cubicBezTo>
                  <a:cubicBezTo>
                    <a:pt x="-430075" y="-162984"/>
                    <a:pt x="-447476" y="-167130"/>
                    <a:pt x="-464955" y="-170941"/>
                  </a:cubicBezTo>
                  <a:cubicBezTo>
                    <a:pt x="-482434" y="-174752"/>
                    <a:pt x="-499992" y="-178229"/>
                    <a:pt x="-517579" y="-181344"/>
                  </a:cubicBezTo>
                  <a:cubicBezTo>
                    <a:pt x="-535166" y="-184459"/>
                    <a:pt x="-552783" y="-187213"/>
                    <a:pt x="-570551" y="-189584"/>
                  </a:cubicBezTo>
                  <a:cubicBezTo>
                    <a:pt x="-588320" y="-191954"/>
                    <a:pt x="-606240" y="-193941"/>
                    <a:pt x="-623784" y="-195541"/>
                  </a:cubicBezTo>
                  <a:cubicBezTo>
                    <a:pt x="-641327" y="-197141"/>
                    <a:pt x="-658493" y="-198355"/>
                    <a:pt x="-677172" y="-199147"/>
                  </a:cubicBezTo>
                  <a:cubicBezTo>
                    <a:pt x="-695850" y="-199939"/>
                    <a:pt x="-716042" y="-200310"/>
                    <a:pt x="-730606" y="-200378"/>
                  </a:cubicBezTo>
                  <a:cubicBezTo>
                    <a:pt x="-745171" y="-200446"/>
                    <a:pt x="-754108" y="-200211"/>
                    <a:pt x="-763046" y="-199975"/>
                  </a:cubicBezTo>
                  <a:cubicBezTo>
                    <a:pt x="-765781" y="-199903"/>
                    <a:pt x="-767606" y="-198265"/>
                    <a:pt x="-767606" y="-196175"/>
                  </a:cubicBezTo>
                  <a:cubicBezTo>
                    <a:pt x="-767606" y="-194085"/>
                    <a:pt x="-765781" y="-192444"/>
                    <a:pt x="-763046" y="-192375"/>
                  </a:cubicBezTo>
                  <a:cubicBezTo>
                    <a:pt x="-754163" y="-192151"/>
                    <a:pt x="-745281" y="-191926"/>
                    <a:pt x="-730853" y="-191113"/>
                  </a:cubicBezTo>
                  <a:cubicBezTo>
                    <a:pt x="-716425" y="-190301"/>
                    <a:pt x="-696453" y="-188900"/>
                    <a:pt x="-678023" y="-187163"/>
                  </a:cubicBezTo>
                  <a:cubicBezTo>
                    <a:pt x="-659593" y="-185426"/>
                    <a:pt x="-642705" y="-183352"/>
                    <a:pt x="-625480" y="-180879"/>
                  </a:cubicBezTo>
                  <a:cubicBezTo>
                    <a:pt x="-608256" y="-178407"/>
                    <a:pt x="-590695" y="-175536"/>
                    <a:pt x="-573319" y="-172298"/>
                  </a:cubicBezTo>
                  <a:cubicBezTo>
                    <a:pt x="-555943" y="-169061"/>
                    <a:pt x="-538751" y="-165456"/>
                    <a:pt x="-521617" y="-161500"/>
                  </a:cubicBezTo>
                  <a:cubicBezTo>
                    <a:pt x="-504483" y="-157544"/>
                    <a:pt x="-487406" y="-153236"/>
                    <a:pt x="-470429" y="-148605"/>
                  </a:cubicBezTo>
                  <a:cubicBezTo>
                    <a:pt x="-453452" y="-143974"/>
                    <a:pt x="-436574" y="-139020"/>
                    <a:pt x="-419785" y="-133774"/>
                  </a:cubicBezTo>
                  <a:cubicBezTo>
                    <a:pt x="-402996" y="-128529"/>
                    <a:pt x="-386296" y="-122992"/>
                    <a:pt x="-369683" y="-117199"/>
                  </a:cubicBezTo>
                  <a:cubicBezTo>
                    <a:pt x="-353069" y="-111406"/>
                    <a:pt x="-336542" y="-105359"/>
                    <a:pt x="-320091" y="-99094"/>
                  </a:cubicBezTo>
                  <a:cubicBezTo>
                    <a:pt x="-303640" y="-92829"/>
                    <a:pt x="-287265" y="-86348"/>
                    <a:pt x="-270952" y="-79690"/>
                  </a:cubicBezTo>
                  <a:cubicBezTo>
                    <a:pt x="-254639" y="-73033"/>
                    <a:pt x="-238389" y="-66199"/>
                    <a:pt x="-222184" y="-59229"/>
                  </a:cubicBezTo>
                  <a:cubicBezTo>
                    <a:pt x="-205979" y="-52260"/>
                    <a:pt x="-189819" y="-45155"/>
                    <a:pt x="-173686" y="-37955"/>
                  </a:cubicBezTo>
                  <a:cubicBezTo>
                    <a:pt x="-157552" y="-30756"/>
                    <a:pt x="-141446" y="-23462"/>
                    <a:pt x="-125346" y="-16114"/>
                  </a:cubicBezTo>
                  <a:cubicBezTo>
                    <a:pt x="-109245" y="-8766"/>
                    <a:pt x="-93152" y="-1363"/>
                    <a:pt x="-77044" y="6052"/>
                  </a:cubicBezTo>
                  <a:cubicBezTo>
                    <a:pt x="-60936" y="13467"/>
                    <a:pt x="-44812" y="20894"/>
                    <a:pt x="-28660" y="28303"/>
                  </a:cubicBezTo>
                  <a:cubicBezTo>
                    <a:pt x="-12508" y="35713"/>
                    <a:pt x="3673" y="43104"/>
                    <a:pt x="19924" y="50407"/>
                  </a:cubicBezTo>
                  <a:cubicBezTo>
                    <a:pt x="36174" y="57709"/>
                    <a:pt x="52495" y="64922"/>
                    <a:pt x="68815" y="72134"/>
                  </a:cubicBezTo>
                  <a:close/>
                </a:path>
              </a:pathLst>
            </a:custGeom>
            <a:solidFill>
              <a:srgbClr val="96E54E"/>
            </a:solidFill>
            <a:ln w="7600" cap="rnd">
              <a:solidFill>
                <a:srgbClr val="96E54E"/>
              </a:solidFill>
              <a:round/>
            </a:ln>
          </p:spPr>
        </p:sp>
        <p:sp>
          <p:nvSpPr>
            <p:cNvPr id="116" name="MainTopic"/>
            <p:cNvSpPr/>
            <p:nvPr/>
          </p:nvSpPr>
          <p:spPr>
            <a:xfrm>
              <a:off x="5338" y="4298"/>
              <a:ext cx="2351" cy="1393"/>
            </a:xfrm>
            <a:custGeom>
              <a:avLst/>
              <a:gdLst>
                <a:gd name="rtl" fmla="*/ 135280 w 758456"/>
                <a:gd name="rtt" fmla="*/ 71440 h 463600"/>
                <a:gd name="rtr" fmla="*/ 620136 w 758456"/>
                <a:gd name="rtb" fmla="*/ 405840 h 463600"/>
              </a:gdLst>
              <a:ahLst/>
              <a:cxnLst/>
              <a:rect l="rtl" t="rtt" r="rtr" b="rtb"/>
              <a:pathLst>
                <a:path w="758456" h="463600">
                  <a:moveTo>
                    <a:pt x="30400" y="0"/>
                  </a:moveTo>
                  <a:lnTo>
                    <a:pt x="728056" y="0"/>
                  </a:lnTo>
                  <a:cubicBezTo>
                    <a:pt x="744837" y="0"/>
                    <a:pt x="758456" y="13619"/>
                    <a:pt x="758456" y="30400"/>
                  </a:cubicBezTo>
                  <a:lnTo>
                    <a:pt x="758456" y="433200"/>
                  </a:lnTo>
                  <a:cubicBezTo>
                    <a:pt x="758456" y="449981"/>
                    <a:pt x="744837" y="463600"/>
                    <a:pt x="728056"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lstStyle/>
            <a:p>
              <a:pPr algn="ctr">
                <a:lnSpc>
                  <a:spcPct val="100000"/>
                </a:lnSpc>
              </a:pPr>
              <a:r>
                <a:rPr sz="2400">
                  <a:solidFill>
                    <a:srgbClr val="303030"/>
                  </a:solidFill>
                  <a:latin typeface="宋体" panose="02010600030101010101" pitchFamily="2" charset="-122"/>
                  <a:hlinkClick r:id="rId4" action="ppaction://hlinksldjump"/>
                </a:rPr>
                <a:t>长</a:t>
              </a:r>
              <a:r>
                <a:rPr lang="zh-CN" sz="2400">
                  <a:solidFill>
                    <a:srgbClr val="303030"/>
                  </a:solidFill>
                  <a:latin typeface="宋体" panose="02010600030101010101" pitchFamily="2" charset="-122"/>
                  <a:hlinkClick r:id="rId4" action="ppaction://hlinksldjump"/>
                </a:rPr>
                <a:t>度和</a:t>
              </a:r>
              <a:r>
                <a:rPr sz="2400">
                  <a:solidFill>
                    <a:srgbClr val="303030"/>
                  </a:solidFill>
                  <a:latin typeface="宋体" panose="02010600030101010101" pitchFamily="2" charset="-122"/>
                  <a:hlinkClick r:id="rId4" action="ppaction://hlinksldjump"/>
                </a:rPr>
                <a:t>时间</a:t>
              </a:r>
              <a:endParaRPr sz="2400">
                <a:solidFill>
                  <a:srgbClr val="303030"/>
                </a:solidFill>
                <a:latin typeface="宋体" panose="02010600030101010101" pitchFamily="2" charset="-122"/>
              </a:endParaRPr>
            </a:p>
          </p:txBody>
        </p:sp>
      </p:grpSp>
      <p:grpSp>
        <p:nvGrpSpPr>
          <p:cNvPr id="22" name="组合 21"/>
          <p:cNvGrpSpPr/>
          <p:nvPr/>
        </p:nvGrpSpPr>
        <p:grpSpPr>
          <a:xfrm>
            <a:off x="9979025" y="3115310"/>
            <a:ext cx="731520" cy="1336675"/>
            <a:chOff x="15775" y="4744"/>
            <a:chExt cx="1152" cy="2105"/>
          </a:xfrm>
        </p:grpSpPr>
        <p:sp>
          <p:nvSpPr>
            <p:cNvPr id="177" name="MMConnector"/>
            <p:cNvSpPr/>
            <p:nvPr/>
          </p:nvSpPr>
          <p:spPr>
            <a:xfrm>
              <a:off x="15775" y="5807"/>
              <a:ext cx="572" cy="1042"/>
            </a:xfrm>
            <a:custGeom>
              <a:avLst/>
              <a:gdLst/>
              <a:ahLst/>
              <a:cxnLst/>
              <a:rect l="0" t="0" r="0" b="0"/>
              <a:pathLst>
                <a:path w="250789" h="346750" fill="none">
                  <a:moveTo>
                    <a:pt x="-125394" y="173375"/>
                  </a:moveTo>
                  <a:cubicBezTo>
                    <a:pt x="13794" y="173375"/>
                    <a:pt x="-40545" y="-173375"/>
                    <a:pt x="125394" y="-173375"/>
                  </a:cubicBezTo>
                </a:path>
              </a:pathLst>
            </a:custGeom>
            <a:noFill/>
            <a:ln w="15200" cap="rnd">
              <a:solidFill>
                <a:srgbClr val="96E54E"/>
              </a:solidFill>
              <a:round/>
            </a:ln>
          </p:spPr>
        </p:sp>
        <p:sp>
          <p:nvSpPr>
            <p:cNvPr id="156" name="SubTopic"/>
            <p:cNvSpPr/>
            <p:nvPr/>
          </p:nvSpPr>
          <p:spPr>
            <a:xfrm>
              <a:off x="16061" y="4744"/>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24" name="组合 23"/>
          <p:cNvGrpSpPr/>
          <p:nvPr/>
        </p:nvGrpSpPr>
        <p:grpSpPr>
          <a:xfrm>
            <a:off x="10050780" y="3949065"/>
            <a:ext cx="1226820" cy="429895"/>
            <a:chOff x="15888" y="6057"/>
            <a:chExt cx="1932" cy="677"/>
          </a:xfrm>
        </p:grpSpPr>
        <p:sp>
          <p:nvSpPr>
            <p:cNvPr id="178" name="MMConnector"/>
            <p:cNvSpPr/>
            <p:nvPr/>
          </p:nvSpPr>
          <p:spPr>
            <a:xfrm>
              <a:off x="15888" y="6464"/>
              <a:ext cx="572" cy="271"/>
            </a:xfrm>
            <a:custGeom>
              <a:avLst/>
              <a:gdLst/>
              <a:ahLst/>
              <a:cxnLst/>
              <a:rect l="0" t="0" r="0" b="0"/>
              <a:pathLst>
                <a:path w="250789" h="90250" fill="none">
                  <a:moveTo>
                    <a:pt x="-125394" y="-45125"/>
                  </a:moveTo>
                  <a:cubicBezTo>
                    <a:pt x="-14482" y="-45125"/>
                    <a:pt x="25431" y="45125"/>
                    <a:pt x="125394" y="45125"/>
                  </a:cubicBezTo>
                </a:path>
              </a:pathLst>
            </a:custGeom>
            <a:noFill/>
            <a:ln w="15200" cap="rnd">
              <a:solidFill>
                <a:srgbClr val="96E54E"/>
              </a:solidFill>
              <a:round/>
            </a:ln>
          </p:spPr>
        </p:sp>
        <p:sp>
          <p:nvSpPr>
            <p:cNvPr id="2" name="SubTopic"/>
            <p:cNvSpPr/>
            <p:nvPr/>
          </p:nvSpPr>
          <p:spPr>
            <a:xfrm>
              <a:off x="16162" y="6057"/>
              <a:ext cx="165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4" name="组合 3"/>
          <p:cNvGrpSpPr/>
          <p:nvPr/>
        </p:nvGrpSpPr>
        <p:grpSpPr>
          <a:xfrm>
            <a:off x="1845945" y="1772920"/>
            <a:ext cx="1661795" cy="1649730"/>
            <a:chOff x="2967" y="3082"/>
            <a:chExt cx="2617" cy="2598"/>
          </a:xfrm>
        </p:grpSpPr>
        <p:sp>
          <p:nvSpPr>
            <p:cNvPr id="321" name="MMConnector"/>
            <p:cNvSpPr/>
            <p:nvPr/>
          </p:nvSpPr>
          <p:spPr>
            <a:xfrm>
              <a:off x="5012" y="4310"/>
              <a:ext cx="572" cy="1370"/>
            </a:xfrm>
            <a:custGeom>
              <a:avLst/>
              <a:gdLst/>
              <a:ahLst/>
              <a:cxnLst/>
              <a:rect l="0" t="0" r="0" b="0"/>
              <a:pathLst>
                <a:path w="250812" h="456000" fill="none">
                  <a:moveTo>
                    <a:pt x="125406" y="228000"/>
                  </a:moveTo>
                  <a:cubicBezTo>
                    <a:pt x="-24191" y="228000"/>
                    <a:pt x="64806" y="-228000"/>
                    <a:pt x="-125406" y="-228000"/>
                  </a:cubicBezTo>
                </a:path>
              </a:pathLst>
            </a:custGeom>
            <a:noFill/>
            <a:ln w="15200" cap="rnd">
              <a:solidFill>
                <a:srgbClr val="96E54E"/>
              </a:solidFill>
              <a:round/>
            </a:ln>
          </p:spPr>
        </p:sp>
        <p:sp>
          <p:nvSpPr>
            <p:cNvPr id="300" name="SubTopic"/>
            <p:cNvSpPr/>
            <p:nvPr/>
          </p:nvSpPr>
          <p:spPr>
            <a:xfrm>
              <a:off x="2967" y="3082"/>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基本单位</a:t>
              </a:r>
              <a:endParaRPr sz="2400">
                <a:solidFill>
                  <a:srgbClr val="303030"/>
                </a:solidFill>
                <a:latin typeface="宋体" panose="02010600030101010101" pitchFamily="2" charset="-122"/>
              </a:endParaRPr>
            </a:p>
          </p:txBody>
        </p:sp>
      </p:grpSp>
      <p:grpSp>
        <p:nvGrpSpPr>
          <p:cNvPr id="5" name="组合 4"/>
          <p:cNvGrpSpPr/>
          <p:nvPr/>
        </p:nvGrpSpPr>
        <p:grpSpPr>
          <a:xfrm>
            <a:off x="1845945" y="2398395"/>
            <a:ext cx="1661795" cy="710565"/>
            <a:chOff x="2967" y="4067"/>
            <a:chExt cx="2617" cy="1119"/>
          </a:xfrm>
        </p:grpSpPr>
        <p:sp>
          <p:nvSpPr>
            <p:cNvPr id="322" name="MMConnector"/>
            <p:cNvSpPr/>
            <p:nvPr/>
          </p:nvSpPr>
          <p:spPr>
            <a:xfrm>
              <a:off x="5012" y="4802"/>
              <a:ext cx="572" cy="385"/>
            </a:xfrm>
            <a:custGeom>
              <a:avLst/>
              <a:gdLst/>
              <a:ahLst/>
              <a:cxnLst/>
              <a:rect l="0" t="0" r="0" b="0"/>
              <a:pathLst>
                <a:path w="250812" h="128250" fill="none">
                  <a:moveTo>
                    <a:pt x="125406" y="64125"/>
                  </a:moveTo>
                  <a:cubicBezTo>
                    <a:pt x="10073" y="64125"/>
                    <a:pt x="-15144" y="-64125"/>
                    <a:pt x="-125406" y="-64125"/>
                  </a:cubicBezTo>
                </a:path>
              </a:pathLst>
            </a:custGeom>
            <a:noFill/>
            <a:ln w="15200" cap="rnd">
              <a:solidFill>
                <a:srgbClr val="96E54E"/>
              </a:solidFill>
              <a:round/>
            </a:ln>
          </p:spPr>
        </p:sp>
        <p:sp>
          <p:nvSpPr>
            <p:cNvPr id="308" name="SubTopic"/>
            <p:cNvSpPr/>
            <p:nvPr/>
          </p:nvSpPr>
          <p:spPr>
            <a:xfrm>
              <a:off x="2967" y="4067"/>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单位换算</a:t>
              </a:r>
              <a:endParaRPr sz="2400">
                <a:solidFill>
                  <a:srgbClr val="303030"/>
                </a:solidFill>
                <a:latin typeface="宋体" panose="02010600030101010101" pitchFamily="2" charset="-122"/>
              </a:endParaRPr>
            </a:p>
          </p:txBody>
        </p:sp>
      </p:grpSp>
      <p:grpSp>
        <p:nvGrpSpPr>
          <p:cNvPr id="6" name="组合 5"/>
          <p:cNvGrpSpPr/>
          <p:nvPr/>
        </p:nvGrpSpPr>
        <p:grpSpPr>
          <a:xfrm>
            <a:off x="1422400" y="2815590"/>
            <a:ext cx="2085340" cy="429260"/>
            <a:chOff x="2300" y="4724"/>
            <a:chExt cx="3284" cy="676"/>
          </a:xfrm>
        </p:grpSpPr>
        <p:sp>
          <p:nvSpPr>
            <p:cNvPr id="390" name="MMConnector"/>
            <p:cNvSpPr/>
            <p:nvPr/>
          </p:nvSpPr>
          <p:spPr>
            <a:xfrm>
              <a:off x="5012" y="5130"/>
              <a:ext cx="572" cy="271"/>
            </a:xfrm>
            <a:custGeom>
              <a:avLst/>
              <a:gdLst/>
              <a:ahLst/>
              <a:cxnLst/>
              <a:rect l="0" t="0" r="0" b="0"/>
              <a:pathLst>
                <a:path w="250812" h="90250" fill="none">
                  <a:moveTo>
                    <a:pt x="125406" y="-45125"/>
                  </a:moveTo>
                  <a:cubicBezTo>
                    <a:pt x="14484" y="-45125"/>
                    <a:pt x="-25436" y="45125"/>
                    <a:pt x="-125406" y="45125"/>
                  </a:cubicBezTo>
                </a:path>
              </a:pathLst>
            </a:custGeom>
            <a:noFill/>
            <a:ln w="15200" cap="rnd">
              <a:solidFill>
                <a:srgbClr val="96E54E"/>
              </a:solidFill>
              <a:round/>
            </a:ln>
          </p:spPr>
        </p:sp>
        <p:sp>
          <p:nvSpPr>
            <p:cNvPr id="389" name="SubTopic"/>
            <p:cNvSpPr/>
            <p:nvPr/>
          </p:nvSpPr>
          <p:spPr>
            <a:xfrm>
              <a:off x="2300" y="4724"/>
              <a:ext cx="2353" cy="56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常考长度估测</a:t>
              </a:r>
              <a:endParaRPr sz="2400">
                <a:solidFill>
                  <a:srgbClr val="303030"/>
                </a:solidFill>
                <a:latin typeface="宋体" panose="02010600030101010101" pitchFamily="2" charset="-122"/>
              </a:endParaRPr>
            </a:p>
          </p:txBody>
        </p:sp>
      </p:grpSp>
      <p:grpSp>
        <p:nvGrpSpPr>
          <p:cNvPr id="8" name="组合 7"/>
          <p:cNvGrpSpPr/>
          <p:nvPr/>
        </p:nvGrpSpPr>
        <p:grpSpPr>
          <a:xfrm>
            <a:off x="2413000" y="3594735"/>
            <a:ext cx="1094740" cy="1214120"/>
            <a:chOff x="3860" y="5951"/>
            <a:chExt cx="1724" cy="1912"/>
          </a:xfrm>
        </p:grpSpPr>
        <p:sp>
          <p:nvSpPr>
            <p:cNvPr id="147" name="MMConnector"/>
            <p:cNvSpPr/>
            <p:nvPr/>
          </p:nvSpPr>
          <p:spPr>
            <a:xfrm>
              <a:off x="5012" y="5951"/>
              <a:ext cx="572" cy="1913"/>
            </a:xfrm>
            <a:custGeom>
              <a:avLst/>
              <a:gdLst/>
              <a:ahLst/>
              <a:cxnLst/>
              <a:rect l="0" t="0" r="0" b="0"/>
              <a:pathLst>
                <a:path w="250812" h="636500" fill="none">
                  <a:moveTo>
                    <a:pt x="125406" y="-318250"/>
                  </a:moveTo>
                  <a:cubicBezTo>
                    <a:pt x="-38094" y="-318250"/>
                    <a:pt x="97247" y="318250"/>
                    <a:pt x="-125406" y="318250"/>
                  </a:cubicBezTo>
                </a:path>
              </a:pathLst>
            </a:custGeom>
            <a:noFill/>
            <a:ln w="15200" cap="rnd">
              <a:solidFill>
                <a:srgbClr val="96E54E"/>
              </a:solidFill>
              <a:round/>
            </a:ln>
          </p:spPr>
        </p:sp>
        <p:sp>
          <p:nvSpPr>
            <p:cNvPr id="146" name="SubTopic"/>
            <p:cNvSpPr/>
            <p:nvPr/>
          </p:nvSpPr>
          <p:spPr>
            <a:xfrm>
              <a:off x="3860" y="6365"/>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测量</a:t>
              </a:r>
              <a:endParaRPr sz="2400">
                <a:solidFill>
                  <a:srgbClr val="303030"/>
                </a:solidFill>
                <a:latin typeface="宋体" panose="02010600030101010101" pitchFamily="2" charset="-122"/>
              </a:endParaRPr>
            </a:p>
          </p:txBody>
        </p:sp>
      </p:grpSp>
      <p:grpSp>
        <p:nvGrpSpPr>
          <p:cNvPr id="7" name="组合 6"/>
          <p:cNvGrpSpPr/>
          <p:nvPr/>
        </p:nvGrpSpPr>
        <p:grpSpPr>
          <a:xfrm>
            <a:off x="1278890" y="3232150"/>
            <a:ext cx="2228850" cy="639445"/>
            <a:chOff x="2074" y="5380"/>
            <a:chExt cx="3510" cy="1007"/>
          </a:xfrm>
        </p:grpSpPr>
        <p:sp>
          <p:nvSpPr>
            <p:cNvPr id="151" name="MMConnector"/>
            <p:cNvSpPr/>
            <p:nvPr/>
          </p:nvSpPr>
          <p:spPr>
            <a:xfrm>
              <a:off x="5012" y="5459"/>
              <a:ext cx="572" cy="928"/>
            </a:xfrm>
            <a:custGeom>
              <a:avLst/>
              <a:gdLst/>
              <a:ahLst/>
              <a:cxnLst/>
              <a:rect l="0" t="0" r="0" b="0"/>
              <a:pathLst>
                <a:path w="250812" h="308750" fill="none">
                  <a:moveTo>
                    <a:pt x="125406" y="-154375"/>
                  </a:moveTo>
                  <a:cubicBezTo>
                    <a:pt x="-9892" y="-154375"/>
                    <a:pt x="31442" y="154375"/>
                    <a:pt x="-125406" y="154375"/>
                  </a:cubicBezTo>
                </a:path>
              </a:pathLst>
            </a:custGeom>
            <a:noFill/>
            <a:ln w="15200" cap="rnd">
              <a:solidFill>
                <a:srgbClr val="96E54E"/>
              </a:solidFill>
              <a:round/>
            </a:ln>
          </p:spPr>
        </p:sp>
        <p:sp>
          <p:nvSpPr>
            <p:cNvPr id="150" name="SubTopic"/>
            <p:cNvSpPr/>
            <p:nvPr/>
          </p:nvSpPr>
          <p:spPr>
            <a:xfrm>
              <a:off x="2074" y="5380"/>
              <a:ext cx="2579"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常考时间估测</a:t>
              </a:r>
              <a:endParaRPr sz="2400">
                <a:solidFill>
                  <a:srgbClr val="303030"/>
                </a:solidFill>
                <a:latin typeface="宋体" panose="02010600030101010101" pitchFamily="2" charset="-122"/>
              </a:endParaRPr>
            </a:p>
          </p:txBody>
        </p:sp>
      </p:grpSp>
      <p:grpSp>
        <p:nvGrpSpPr>
          <p:cNvPr id="12" name="组合 11"/>
          <p:cNvGrpSpPr/>
          <p:nvPr/>
        </p:nvGrpSpPr>
        <p:grpSpPr>
          <a:xfrm>
            <a:off x="669290" y="4066540"/>
            <a:ext cx="1924685" cy="448310"/>
            <a:chOff x="1114" y="6694"/>
            <a:chExt cx="3031" cy="706"/>
          </a:xfrm>
        </p:grpSpPr>
        <p:sp>
          <p:nvSpPr>
            <p:cNvPr id="155" name="MMConnector"/>
            <p:cNvSpPr/>
            <p:nvPr/>
          </p:nvSpPr>
          <p:spPr>
            <a:xfrm>
              <a:off x="3575" y="7072"/>
              <a:ext cx="571" cy="328"/>
            </a:xfrm>
            <a:custGeom>
              <a:avLst/>
              <a:gdLst/>
              <a:ahLst/>
              <a:cxnLst/>
              <a:rect l="0" t="0" r="0" b="0"/>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154" name="SubTopic"/>
            <p:cNvSpPr/>
            <p:nvPr/>
          </p:nvSpPr>
          <p:spPr>
            <a:xfrm>
              <a:off x="1114" y="6694"/>
              <a:ext cx="2175" cy="563"/>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时间：秒表</a:t>
              </a:r>
              <a:endParaRPr sz="2400">
                <a:solidFill>
                  <a:srgbClr val="303030"/>
                </a:solidFill>
                <a:latin typeface="宋体" panose="02010600030101010101" pitchFamily="2" charset="-122"/>
              </a:endParaRPr>
            </a:p>
          </p:txBody>
        </p:sp>
      </p:grpSp>
      <p:grpSp>
        <p:nvGrpSpPr>
          <p:cNvPr id="11" name="组合 10"/>
          <p:cNvGrpSpPr/>
          <p:nvPr/>
        </p:nvGrpSpPr>
        <p:grpSpPr>
          <a:xfrm>
            <a:off x="796925" y="3649345"/>
            <a:ext cx="1797050" cy="657225"/>
            <a:chOff x="1315" y="6037"/>
            <a:chExt cx="2830" cy="1035"/>
          </a:xfrm>
        </p:grpSpPr>
        <p:sp>
          <p:nvSpPr>
            <p:cNvPr id="160" name="MMConnector"/>
            <p:cNvSpPr/>
            <p:nvPr/>
          </p:nvSpPr>
          <p:spPr>
            <a:xfrm>
              <a:off x="3575" y="6744"/>
              <a:ext cx="571" cy="328"/>
            </a:xfrm>
            <a:custGeom>
              <a:avLst/>
              <a:gdLst/>
              <a:ahLst/>
              <a:cxnLst/>
              <a:rect l="0" t="0" r="0" b="0"/>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159" name="SubTopic"/>
            <p:cNvSpPr/>
            <p:nvPr/>
          </p:nvSpPr>
          <p:spPr>
            <a:xfrm>
              <a:off x="1315" y="6037"/>
              <a:ext cx="197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长度：刻度尺</a:t>
              </a:r>
              <a:endParaRPr sz="2400">
                <a:solidFill>
                  <a:srgbClr val="303030"/>
                </a:solidFill>
                <a:latin typeface="宋体" panose="02010600030101010101" pitchFamily="2" charset="-122"/>
              </a:endParaRPr>
            </a:p>
          </p:txBody>
        </p:sp>
      </p:grpSp>
      <p:grpSp>
        <p:nvGrpSpPr>
          <p:cNvPr id="14" name="组合 13"/>
          <p:cNvGrpSpPr/>
          <p:nvPr/>
        </p:nvGrpSpPr>
        <p:grpSpPr>
          <a:xfrm flipH="1">
            <a:off x="2814955" y="4730115"/>
            <a:ext cx="1160780" cy="710565"/>
            <a:chOff x="4803" y="7739"/>
            <a:chExt cx="1724" cy="1119"/>
          </a:xfrm>
        </p:grpSpPr>
        <p:sp>
          <p:nvSpPr>
            <p:cNvPr id="175" name="MMConnector"/>
            <p:cNvSpPr/>
            <p:nvPr/>
          </p:nvSpPr>
          <p:spPr>
            <a:xfrm>
              <a:off x="5955" y="8474"/>
              <a:ext cx="572" cy="385"/>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74" name="SubTopic"/>
            <p:cNvSpPr/>
            <p:nvPr/>
          </p:nvSpPr>
          <p:spPr>
            <a:xfrm>
              <a:off x="4803" y="7739"/>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5" name="组合 14"/>
          <p:cNvGrpSpPr/>
          <p:nvPr/>
        </p:nvGrpSpPr>
        <p:grpSpPr>
          <a:xfrm flipH="1">
            <a:off x="2814955" y="5055870"/>
            <a:ext cx="2887674" cy="521335"/>
            <a:chOff x="1960" y="8252"/>
            <a:chExt cx="4567" cy="821"/>
          </a:xfrm>
        </p:grpSpPr>
        <p:sp>
          <p:nvSpPr>
            <p:cNvPr id="179" name="MMConnector"/>
            <p:cNvSpPr/>
            <p:nvPr/>
          </p:nvSpPr>
          <p:spPr>
            <a:xfrm>
              <a:off x="5955" y="8802"/>
              <a:ext cx="572" cy="27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76" name="SubTopic"/>
            <p:cNvSpPr/>
            <p:nvPr/>
          </p:nvSpPr>
          <p:spPr>
            <a:xfrm>
              <a:off x="1960" y="8252"/>
              <a:ext cx="3709" cy="687"/>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误差与错误的区别</a:t>
              </a:r>
              <a:endParaRPr sz="2400">
                <a:solidFill>
                  <a:srgbClr val="303030"/>
                </a:solidFill>
                <a:latin typeface="宋体" panose="02010600030101010101" pitchFamily="2" charset="-122"/>
              </a:endParaRPr>
            </a:p>
          </p:txBody>
        </p:sp>
      </p:grpSp>
      <p:grpSp>
        <p:nvGrpSpPr>
          <p:cNvPr id="16" name="组合 15"/>
          <p:cNvGrpSpPr/>
          <p:nvPr/>
        </p:nvGrpSpPr>
        <p:grpSpPr>
          <a:xfrm flipH="1">
            <a:off x="2743200" y="5563870"/>
            <a:ext cx="2365483" cy="638810"/>
            <a:chOff x="3778" y="9052"/>
            <a:chExt cx="2749" cy="1006"/>
          </a:xfrm>
        </p:grpSpPr>
        <p:sp>
          <p:nvSpPr>
            <p:cNvPr id="182" name="MMConnector"/>
            <p:cNvSpPr/>
            <p:nvPr/>
          </p:nvSpPr>
          <p:spPr>
            <a:xfrm>
              <a:off x="5955" y="9130"/>
              <a:ext cx="572" cy="928"/>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181" name="SubTopic"/>
            <p:cNvSpPr/>
            <p:nvPr/>
          </p:nvSpPr>
          <p:spPr>
            <a:xfrm>
              <a:off x="3778" y="9052"/>
              <a:ext cx="1891" cy="54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减小误差方法</a:t>
              </a:r>
              <a:endParaRPr sz="2400">
                <a:solidFill>
                  <a:srgbClr val="303030"/>
                </a:solidFill>
                <a:latin typeface="宋体" panose="02010600030101010101" pitchFamily="2" charset="-122"/>
              </a:endParaRPr>
            </a:p>
          </p:txBody>
        </p:sp>
      </p:grpSp>
      <p:grpSp>
        <p:nvGrpSpPr>
          <p:cNvPr id="19" name="组合 18"/>
          <p:cNvGrpSpPr/>
          <p:nvPr/>
        </p:nvGrpSpPr>
        <p:grpSpPr>
          <a:xfrm>
            <a:off x="9890125" y="1742440"/>
            <a:ext cx="1283970" cy="398780"/>
            <a:chOff x="15589" y="3042"/>
            <a:chExt cx="2022" cy="628"/>
          </a:xfrm>
        </p:grpSpPr>
        <p:sp>
          <p:nvSpPr>
            <p:cNvPr id="184" name="MMConnector"/>
            <p:cNvSpPr/>
            <p:nvPr/>
          </p:nvSpPr>
          <p:spPr>
            <a:xfrm>
              <a:off x="15589" y="3613"/>
              <a:ext cx="572" cy="57"/>
            </a:xfrm>
            <a:custGeom>
              <a:avLst/>
              <a:gdLst/>
              <a:ahLst/>
              <a:cxnLst/>
              <a:rect l="0" t="0" r="0" b="0"/>
              <a:pathLst>
                <a:path w="250800" h="19000" fill="none">
                  <a:moveTo>
                    <a:pt x="-125400" y="9500"/>
                  </a:moveTo>
                  <a:cubicBezTo>
                    <a:pt x="-25080" y="9500"/>
                    <a:pt x="50160" y="-9500"/>
                    <a:pt x="125400" y="-9500"/>
                  </a:cubicBezTo>
                </a:path>
              </a:pathLst>
            </a:custGeom>
            <a:noFill/>
            <a:ln w="15200" cap="rnd">
              <a:solidFill>
                <a:srgbClr val="96E54E"/>
              </a:solidFill>
              <a:round/>
            </a:ln>
          </p:spPr>
        </p:sp>
        <p:sp>
          <p:nvSpPr>
            <p:cNvPr id="183" name="SubTopic"/>
            <p:cNvSpPr/>
            <p:nvPr/>
          </p:nvSpPr>
          <p:spPr>
            <a:xfrm>
              <a:off x="15822" y="3042"/>
              <a:ext cx="1789" cy="54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参照物</a:t>
              </a:r>
              <a:endParaRPr lang="zh-CN" sz="2400">
                <a:solidFill>
                  <a:srgbClr val="303030"/>
                </a:solidFill>
                <a:latin typeface="宋体" panose="02010600030101010101" pitchFamily="2" charset="-122"/>
              </a:endParaRPr>
            </a:p>
          </p:txBody>
        </p:sp>
      </p:grpSp>
      <p:grpSp>
        <p:nvGrpSpPr>
          <p:cNvPr id="20" name="组合 19"/>
          <p:cNvGrpSpPr/>
          <p:nvPr/>
        </p:nvGrpSpPr>
        <p:grpSpPr>
          <a:xfrm>
            <a:off x="9918065" y="2114550"/>
            <a:ext cx="1711960" cy="1311275"/>
            <a:chOff x="15702" y="3628"/>
            <a:chExt cx="2696" cy="2065"/>
          </a:xfrm>
        </p:grpSpPr>
        <p:sp>
          <p:nvSpPr>
            <p:cNvPr id="186" name="MMConnector"/>
            <p:cNvSpPr/>
            <p:nvPr/>
          </p:nvSpPr>
          <p:spPr>
            <a:xfrm>
              <a:off x="15702" y="4332"/>
              <a:ext cx="572" cy="136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rgbClr val="96E54E"/>
              </a:solidFill>
              <a:round/>
            </a:ln>
          </p:spPr>
        </p:sp>
        <p:sp>
          <p:nvSpPr>
            <p:cNvPr id="185" name="SubTopic"/>
            <p:cNvSpPr/>
            <p:nvPr/>
          </p:nvSpPr>
          <p:spPr>
            <a:xfrm>
              <a:off x="15887" y="3628"/>
              <a:ext cx="2511" cy="136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运动和静止</a:t>
              </a:r>
              <a:endParaRPr lang="zh-CN" sz="2400">
                <a:solidFill>
                  <a:srgbClr val="303030"/>
                </a:solidFill>
                <a:latin typeface="宋体" panose="02010600030101010101" pitchFamily="2" charset="-122"/>
              </a:endParaRPr>
            </a:p>
            <a:p>
              <a:pPr algn="ctr">
                <a:lnSpc>
                  <a:spcPct val="100000"/>
                </a:lnSpc>
              </a:pPr>
              <a:r>
                <a:rPr lang="zh-CN" sz="2400">
                  <a:solidFill>
                    <a:srgbClr val="303030"/>
                  </a:solidFill>
                  <a:latin typeface="宋体" panose="02010600030101010101" pitchFamily="2" charset="-122"/>
                </a:rPr>
                <a:t>是相对的</a:t>
              </a:r>
              <a:endParaRPr lang="zh-CN" sz="2400">
                <a:solidFill>
                  <a:srgbClr val="303030"/>
                </a:solidFill>
                <a:latin typeface="宋体" panose="02010600030101010101" pitchFamily="2" charset="-122"/>
              </a:endParaRPr>
            </a:p>
          </p:txBody>
        </p:sp>
      </p:grpSp>
      <p:grpSp>
        <p:nvGrpSpPr>
          <p:cNvPr id="23" name="组合 22"/>
          <p:cNvGrpSpPr/>
          <p:nvPr/>
        </p:nvGrpSpPr>
        <p:grpSpPr>
          <a:xfrm>
            <a:off x="9979025" y="3531870"/>
            <a:ext cx="731520" cy="710565"/>
            <a:chOff x="15775" y="5400"/>
            <a:chExt cx="1152" cy="1119"/>
          </a:xfrm>
        </p:grpSpPr>
        <p:sp>
          <p:nvSpPr>
            <p:cNvPr id="189" name="MMConnector"/>
            <p:cNvSpPr/>
            <p:nvPr/>
          </p:nvSpPr>
          <p:spPr>
            <a:xfrm>
              <a:off x="15775" y="6135"/>
              <a:ext cx="572" cy="385"/>
            </a:xfrm>
            <a:custGeom>
              <a:avLst/>
              <a:gdLst/>
              <a:ahLst/>
              <a:cxnLst/>
              <a:rect l="0" t="0" r="0" b="0"/>
              <a:pathLst>
                <a:path w="250789" h="128250" fill="none">
                  <a:moveTo>
                    <a:pt x="-125394" y="64125"/>
                  </a:moveTo>
                  <a:cubicBezTo>
                    <a:pt x="-10071" y="64125"/>
                    <a:pt x="15140" y="-64125"/>
                    <a:pt x="125394" y="-64125"/>
                  </a:cubicBezTo>
                </a:path>
              </a:pathLst>
            </a:custGeom>
            <a:noFill/>
            <a:ln w="15200" cap="rnd">
              <a:solidFill>
                <a:srgbClr val="96E54E"/>
              </a:solidFill>
              <a:round/>
            </a:ln>
          </p:spPr>
        </p:sp>
        <p:sp>
          <p:nvSpPr>
            <p:cNvPr id="187" name="SubTopic"/>
            <p:cNvSpPr/>
            <p:nvPr/>
          </p:nvSpPr>
          <p:spPr>
            <a:xfrm>
              <a:off x="16061" y="5400"/>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9" name="组合 8"/>
          <p:cNvGrpSpPr/>
          <p:nvPr/>
        </p:nvGrpSpPr>
        <p:grpSpPr>
          <a:xfrm>
            <a:off x="669290" y="1564640"/>
            <a:ext cx="1357630" cy="656590"/>
            <a:chOff x="1114" y="2754"/>
            <a:chExt cx="2138" cy="1034"/>
          </a:xfrm>
        </p:grpSpPr>
        <p:sp>
          <p:nvSpPr>
            <p:cNvPr id="195" name="MMConnector"/>
            <p:cNvSpPr/>
            <p:nvPr/>
          </p:nvSpPr>
          <p:spPr>
            <a:xfrm>
              <a:off x="2682" y="3460"/>
              <a:ext cx="571" cy="328"/>
            </a:xfrm>
            <a:custGeom>
              <a:avLst/>
              <a:gdLst/>
              <a:ahLst/>
              <a:cxnLst/>
              <a:rect l="0" t="0" r="0" b="0"/>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194" name="SubTopic"/>
            <p:cNvSpPr/>
            <p:nvPr/>
          </p:nvSpPr>
          <p:spPr>
            <a:xfrm>
              <a:off x="1114" y="2754"/>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长度：m</a:t>
              </a:r>
              <a:endParaRPr sz="2400">
                <a:solidFill>
                  <a:srgbClr val="303030"/>
                </a:solidFill>
                <a:latin typeface="宋体" panose="02010600030101010101" pitchFamily="2" charset="-122"/>
              </a:endParaRPr>
            </a:p>
          </p:txBody>
        </p:sp>
      </p:grpSp>
      <p:grpSp>
        <p:nvGrpSpPr>
          <p:cNvPr id="10" name="组合 9"/>
          <p:cNvGrpSpPr/>
          <p:nvPr/>
        </p:nvGrpSpPr>
        <p:grpSpPr>
          <a:xfrm>
            <a:off x="669290" y="1981200"/>
            <a:ext cx="1357630" cy="448945"/>
            <a:chOff x="1114" y="3410"/>
            <a:chExt cx="2138" cy="707"/>
          </a:xfrm>
        </p:grpSpPr>
        <p:sp>
          <p:nvSpPr>
            <p:cNvPr id="197" name="MMConnector"/>
            <p:cNvSpPr/>
            <p:nvPr/>
          </p:nvSpPr>
          <p:spPr>
            <a:xfrm>
              <a:off x="2682" y="3789"/>
              <a:ext cx="571" cy="328"/>
            </a:xfrm>
            <a:custGeom>
              <a:avLst/>
              <a:gdLst/>
              <a:ahLst/>
              <a:cxnLst/>
              <a:rect l="0" t="0" r="0" b="0"/>
              <a:pathLst>
                <a:path w="250777" h="109250" fill="none">
                  <a:moveTo>
                    <a:pt x="125389" y="-54625"/>
                  </a:moveTo>
                  <a:cubicBezTo>
                    <a:pt x="12270" y="-54625"/>
                    <a:pt x="-20270" y="54625"/>
                    <a:pt x="-125389" y="54625"/>
                  </a:cubicBezTo>
                </a:path>
              </a:pathLst>
            </a:custGeom>
            <a:noFill/>
            <a:ln w="15200" cap="rnd">
              <a:solidFill>
                <a:srgbClr val="96E54E"/>
              </a:solidFill>
              <a:round/>
            </a:ln>
          </p:spPr>
        </p:sp>
        <p:sp>
          <p:nvSpPr>
            <p:cNvPr id="196" name="SubTopic"/>
            <p:cNvSpPr/>
            <p:nvPr/>
          </p:nvSpPr>
          <p:spPr>
            <a:xfrm>
              <a:off x="1114" y="3410"/>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rPr>
                <a:t>时间：s</a:t>
              </a:r>
              <a:endParaRPr sz="2400">
                <a:solidFill>
                  <a:srgbClr val="303030"/>
                </a:solidFill>
                <a:latin typeface="宋体" panose="02010600030101010101" pitchFamily="2" charset="-122"/>
              </a:endParaRPr>
            </a:p>
          </p:txBody>
        </p:sp>
      </p:grpSp>
      <p:grpSp>
        <p:nvGrpSpPr>
          <p:cNvPr id="28" name="组合 27"/>
          <p:cNvGrpSpPr/>
          <p:nvPr/>
        </p:nvGrpSpPr>
        <p:grpSpPr>
          <a:xfrm>
            <a:off x="2131060" y="4189730"/>
            <a:ext cx="857250" cy="1411605"/>
            <a:chOff x="3416" y="6436"/>
            <a:chExt cx="1350" cy="2223"/>
          </a:xfrm>
        </p:grpSpPr>
        <p:sp>
          <p:nvSpPr>
            <p:cNvPr id="166" name="MainTopic"/>
            <p:cNvSpPr/>
            <p:nvPr/>
          </p:nvSpPr>
          <p:spPr>
            <a:xfrm>
              <a:off x="3416" y="7769"/>
              <a:ext cx="1351" cy="89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lnSpc>
                  <a:spcPct val="100000"/>
                </a:lnSpc>
              </a:pPr>
              <a:r>
                <a:rPr sz="2400">
                  <a:solidFill>
                    <a:srgbClr val="303030"/>
                  </a:solidFill>
                  <a:latin typeface="宋体" panose="02010600030101010101" pitchFamily="2" charset="-122"/>
                  <a:hlinkClick r:id="rId5" action="ppaction://hlinksldjump"/>
                </a:rPr>
                <a:t>误差</a:t>
              </a:r>
              <a:endParaRPr sz="2400">
                <a:solidFill>
                  <a:srgbClr val="303030"/>
                </a:solidFill>
                <a:latin typeface="宋体" panose="02010600030101010101" pitchFamily="2" charset="-122"/>
              </a:endParaRPr>
            </a:p>
          </p:txBody>
        </p:sp>
        <p:sp>
          <p:nvSpPr>
            <p:cNvPr id="25" name="右箭头 24"/>
            <p:cNvSpPr/>
            <p:nvPr/>
          </p:nvSpPr>
          <p:spPr>
            <a:xfrm rot="5400000">
              <a:off x="3370" y="6987"/>
              <a:ext cx="1332" cy="231"/>
            </a:xfrm>
            <a:prstGeom prst="rightArrow">
              <a:avLst>
                <a:gd name="adj1" fmla="val 29203"/>
                <a:gd name="adj2" fmla="val 143805"/>
              </a:avLst>
            </a:prstGeom>
            <a:solidFill>
              <a:srgbClr val="94DB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932670" y="1222375"/>
            <a:ext cx="1431290" cy="1193165"/>
            <a:chOff x="15775" y="4857"/>
            <a:chExt cx="2254" cy="1879"/>
          </a:xfrm>
        </p:grpSpPr>
        <p:sp>
          <p:nvSpPr>
            <p:cNvPr id="30" name="MMConnector"/>
            <p:cNvSpPr/>
            <p:nvPr/>
          </p:nvSpPr>
          <p:spPr>
            <a:xfrm>
              <a:off x="15775" y="5858"/>
              <a:ext cx="572" cy="878"/>
            </a:xfrm>
            <a:custGeom>
              <a:avLst/>
              <a:gdLst/>
              <a:ahLst/>
              <a:cxnLst/>
              <a:rect l="0" t="0" r="0" b="0"/>
              <a:pathLst>
                <a:path w="250789" h="346750" fill="none">
                  <a:moveTo>
                    <a:pt x="-125394" y="173375"/>
                  </a:moveTo>
                  <a:cubicBezTo>
                    <a:pt x="13794" y="173375"/>
                    <a:pt x="-40545" y="-173375"/>
                    <a:pt x="125394" y="-173375"/>
                  </a:cubicBezTo>
                </a:path>
              </a:pathLst>
            </a:custGeom>
            <a:noFill/>
            <a:ln w="15200" cap="rnd">
              <a:solidFill>
                <a:srgbClr val="96E54E"/>
              </a:solidFill>
              <a:round/>
            </a:ln>
          </p:spPr>
        </p:sp>
        <p:sp>
          <p:nvSpPr>
            <p:cNvPr id="31" name="SubTopic"/>
            <p:cNvSpPr/>
            <p:nvPr/>
          </p:nvSpPr>
          <p:spPr>
            <a:xfrm>
              <a:off x="16061" y="4857"/>
              <a:ext cx="1968"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rPr>
                <a:t>机械运动</a:t>
              </a:r>
              <a:endParaRPr lang="zh-CN" sz="2400">
                <a:solidFill>
                  <a:srgbClr val="303030"/>
                </a:solidFill>
                <a:latin typeface="宋体" panose="02010600030101010101" pitchFamily="2" charset="-122"/>
              </a:endParaRPr>
            </a:p>
          </p:txBody>
        </p:sp>
      </p:grpSp>
      <p:grpSp>
        <p:nvGrpSpPr>
          <p:cNvPr id="118" name="组合 117"/>
          <p:cNvGrpSpPr/>
          <p:nvPr/>
        </p:nvGrpSpPr>
        <p:grpSpPr>
          <a:xfrm>
            <a:off x="7430135" y="4886325"/>
            <a:ext cx="2687320" cy="1235710"/>
            <a:chOff x="11791" y="7517"/>
            <a:chExt cx="4232" cy="1946"/>
          </a:xfrm>
        </p:grpSpPr>
        <p:sp>
          <p:nvSpPr>
            <p:cNvPr id="119" name="MMConnector"/>
            <p:cNvSpPr/>
            <p:nvPr/>
          </p:nvSpPr>
          <p:spPr>
            <a:xfrm>
              <a:off x="11791" y="7517"/>
              <a:ext cx="1169" cy="1946"/>
            </a:xfrm>
            <a:custGeom>
              <a:avLst/>
              <a:gdLst/>
              <a:ahLst/>
              <a:cxnLst/>
              <a:rect l="0" t="0" r="0" b="0"/>
              <a:pathLst>
                <a:path w="952482" h="647570">
                  <a:moveTo>
                    <a:pt x="-171436" y="-220175"/>
                  </a:moveTo>
                  <a:cubicBezTo>
                    <a:pt x="-185159" y="-233534"/>
                    <a:pt x="-203034" y="-232971"/>
                    <a:pt x="-212937" y="-222202"/>
                  </a:cubicBezTo>
                  <a:cubicBezTo>
                    <a:pt x="-222840" y="-211433"/>
                    <a:pt x="-221672" y="-193840"/>
                    <a:pt x="-207448" y="-181016"/>
                  </a:cubicBezTo>
                  <a:cubicBezTo>
                    <a:pt x="-194476" y="-169322"/>
                    <a:pt x="-181505" y="-157628"/>
                    <a:pt x="-168714" y="-145679"/>
                  </a:cubicBezTo>
                  <a:cubicBezTo>
                    <a:pt x="-155923" y="-133730"/>
                    <a:pt x="-143313" y="-121525"/>
                    <a:pt x="-130794" y="-109191"/>
                  </a:cubicBezTo>
                  <a:cubicBezTo>
                    <a:pt x="-118275" y="-96857"/>
                    <a:pt x="-105848" y="-84394"/>
                    <a:pt x="-93493" y="-71821"/>
                  </a:cubicBezTo>
                  <a:cubicBezTo>
                    <a:pt x="-81139" y="-59249"/>
                    <a:pt x="-68857" y="-46566"/>
                    <a:pt x="-56609" y="-33820"/>
                  </a:cubicBezTo>
                  <a:cubicBezTo>
                    <a:pt x="-44361" y="-21073"/>
                    <a:pt x="-32147" y="-8262"/>
                    <a:pt x="-19930" y="4577"/>
                  </a:cubicBezTo>
                  <a:cubicBezTo>
                    <a:pt x="-7714" y="17417"/>
                    <a:pt x="4504" y="30284"/>
                    <a:pt x="16760" y="43142"/>
                  </a:cubicBezTo>
                  <a:cubicBezTo>
                    <a:pt x="29016" y="56000"/>
                    <a:pt x="41311" y="68848"/>
                    <a:pt x="53682" y="81648"/>
                  </a:cubicBezTo>
                  <a:cubicBezTo>
                    <a:pt x="66053" y="94448"/>
                    <a:pt x="78500" y="107200"/>
                    <a:pt x="91059" y="119863"/>
                  </a:cubicBezTo>
                  <a:cubicBezTo>
                    <a:pt x="103619" y="132526"/>
                    <a:pt x="116293" y="145101"/>
                    <a:pt x="129116" y="157542"/>
                  </a:cubicBezTo>
                  <a:cubicBezTo>
                    <a:pt x="141940" y="169983"/>
                    <a:pt x="154914" y="182291"/>
                    <a:pt x="168075" y="194418"/>
                  </a:cubicBezTo>
                  <a:cubicBezTo>
                    <a:pt x="181236" y="206545"/>
                    <a:pt x="194583" y="218490"/>
                    <a:pt x="208151" y="230198"/>
                  </a:cubicBezTo>
                  <a:cubicBezTo>
                    <a:pt x="221719" y="241907"/>
                    <a:pt x="235507" y="253380"/>
                    <a:pt x="249545" y="264556"/>
                  </a:cubicBezTo>
                  <a:cubicBezTo>
                    <a:pt x="263583" y="275733"/>
                    <a:pt x="277870" y="286613"/>
                    <a:pt x="292430" y="297130"/>
                  </a:cubicBezTo>
                  <a:cubicBezTo>
                    <a:pt x="306989" y="307648"/>
                    <a:pt x="321821" y="317803"/>
                    <a:pt x="336936" y="327526"/>
                  </a:cubicBezTo>
                  <a:cubicBezTo>
                    <a:pt x="352052" y="337250"/>
                    <a:pt x="367451" y="346541"/>
                    <a:pt x="383135" y="355330"/>
                  </a:cubicBezTo>
                  <a:cubicBezTo>
                    <a:pt x="398818" y="364120"/>
                    <a:pt x="414785" y="372407"/>
                    <a:pt x="431015" y="380129"/>
                  </a:cubicBezTo>
                  <a:cubicBezTo>
                    <a:pt x="447245" y="387850"/>
                    <a:pt x="463739" y="395005"/>
                    <a:pt x="480478" y="401541"/>
                  </a:cubicBezTo>
                  <a:cubicBezTo>
                    <a:pt x="497218" y="408077"/>
                    <a:pt x="514204" y="413993"/>
                    <a:pt x="531333" y="419256"/>
                  </a:cubicBezTo>
                  <a:cubicBezTo>
                    <a:pt x="548462" y="424520"/>
                    <a:pt x="565734" y="429130"/>
                    <a:pt x="583314" y="433070"/>
                  </a:cubicBezTo>
                  <a:cubicBezTo>
                    <a:pt x="600893" y="437009"/>
                    <a:pt x="618780" y="440277"/>
                    <a:pt x="636108" y="442900"/>
                  </a:cubicBezTo>
                  <a:cubicBezTo>
                    <a:pt x="653436" y="445524"/>
                    <a:pt x="670205" y="447503"/>
                    <a:pt x="689395" y="448796"/>
                  </a:cubicBezTo>
                  <a:cubicBezTo>
                    <a:pt x="708586" y="450089"/>
                    <a:pt x="730197" y="450696"/>
                    <a:pt x="742875" y="450912"/>
                  </a:cubicBezTo>
                  <a:cubicBezTo>
                    <a:pt x="755553" y="451127"/>
                    <a:pt x="759296" y="450951"/>
                    <a:pt x="763040" y="450775"/>
                  </a:cubicBezTo>
                  <a:cubicBezTo>
                    <a:pt x="765773" y="450646"/>
                    <a:pt x="767600" y="449065"/>
                    <a:pt x="767600" y="446975"/>
                  </a:cubicBezTo>
                  <a:cubicBezTo>
                    <a:pt x="767600" y="444885"/>
                    <a:pt x="765776" y="443151"/>
                    <a:pt x="763040" y="443175"/>
                  </a:cubicBezTo>
                  <a:cubicBezTo>
                    <a:pt x="759322" y="443207"/>
                    <a:pt x="755603" y="443239"/>
                    <a:pt x="743081" y="442546"/>
                  </a:cubicBezTo>
                  <a:cubicBezTo>
                    <a:pt x="730560" y="441853"/>
                    <a:pt x="709235" y="440434"/>
                    <a:pt x="690364" y="438435"/>
                  </a:cubicBezTo>
                  <a:cubicBezTo>
                    <a:pt x="671494" y="436435"/>
                    <a:pt x="655077" y="433855"/>
                    <a:pt x="638161" y="430627"/>
                  </a:cubicBezTo>
                  <a:cubicBezTo>
                    <a:pt x="621244" y="427398"/>
                    <a:pt x="603828" y="423521"/>
                    <a:pt x="586766" y="419005"/>
                  </a:cubicBezTo>
                  <a:cubicBezTo>
                    <a:pt x="569705" y="414490"/>
                    <a:pt x="552998" y="409336"/>
                    <a:pt x="536476" y="403558"/>
                  </a:cubicBezTo>
                  <a:cubicBezTo>
                    <a:pt x="519954" y="397779"/>
                    <a:pt x="503616" y="391377"/>
                    <a:pt x="487556" y="384386"/>
                  </a:cubicBezTo>
                  <a:cubicBezTo>
                    <a:pt x="471495" y="377395"/>
                    <a:pt x="455712" y="369817"/>
                    <a:pt x="440212" y="361701"/>
                  </a:cubicBezTo>
                  <a:cubicBezTo>
                    <a:pt x="424712" y="353585"/>
                    <a:pt x="409495" y="344931"/>
                    <a:pt x="394571" y="335799"/>
                  </a:cubicBezTo>
                  <a:cubicBezTo>
                    <a:pt x="379648" y="326667"/>
                    <a:pt x="365018" y="317058"/>
                    <a:pt x="350673" y="307033"/>
                  </a:cubicBezTo>
                  <a:cubicBezTo>
                    <a:pt x="336328" y="297009"/>
                    <a:pt x="322269" y="286570"/>
                    <a:pt x="308477" y="275779"/>
                  </a:cubicBezTo>
                  <a:cubicBezTo>
                    <a:pt x="294684" y="264988"/>
                    <a:pt x="281158" y="253846"/>
                    <a:pt x="267873" y="242410"/>
                  </a:cubicBezTo>
                  <a:cubicBezTo>
                    <a:pt x="254587" y="230974"/>
                    <a:pt x="241541" y="219246"/>
                    <a:pt x="228702" y="207278"/>
                  </a:cubicBezTo>
                  <a:cubicBezTo>
                    <a:pt x="215863" y="195310"/>
                    <a:pt x="203231" y="183104"/>
                    <a:pt x="190770" y="170707"/>
                  </a:cubicBezTo>
                  <a:cubicBezTo>
                    <a:pt x="178309" y="158310"/>
                    <a:pt x="166019" y="145722"/>
                    <a:pt x="153861" y="132988"/>
                  </a:cubicBezTo>
                  <a:cubicBezTo>
                    <a:pt x="141704" y="120253"/>
                    <a:pt x="129679" y="107372"/>
                    <a:pt x="117747" y="94383"/>
                  </a:cubicBezTo>
                  <a:cubicBezTo>
                    <a:pt x="105815" y="81394"/>
                    <a:pt x="93976" y="68297"/>
                    <a:pt x="82190" y="55129"/>
                  </a:cubicBezTo>
                  <a:cubicBezTo>
                    <a:pt x="70405" y="41961"/>
                    <a:pt x="58672" y="28721"/>
                    <a:pt x="46953" y="15444"/>
                  </a:cubicBezTo>
                  <a:cubicBezTo>
                    <a:pt x="35233" y="2166"/>
                    <a:pt x="23527" y="-11149"/>
                    <a:pt x="11793" y="-24468"/>
                  </a:cubicBezTo>
                  <a:cubicBezTo>
                    <a:pt x="58" y="-37787"/>
                    <a:pt x="-11704" y="-51110"/>
                    <a:pt x="-23534" y="-64404"/>
                  </a:cubicBezTo>
                  <a:cubicBezTo>
                    <a:pt x="-35364" y="-77699"/>
                    <a:pt x="-47261" y="-90966"/>
                    <a:pt x="-59272" y="-104164"/>
                  </a:cubicBezTo>
                  <a:cubicBezTo>
                    <a:pt x="-71284" y="-117363"/>
                    <a:pt x="-83410" y="-130493"/>
                    <a:pt x="-95670" y="-143536"/>
                  </a:cubicBezTo>
                  <a:cubicBezTo>
                    <a:pt x="-107931" y="-156578"/>
                    <a:pt x="-120326" y="-169532"/>
                    <a:pt x="-132976" y="-182290"/>
                  </a:cubicBezTo>
                  <a:cubicBezTo>
                    <a:pt x="-145626" y="-195049"/>
                    <a:pt x="-158531" y="-207612"/>
                    <a:pt x="-171436" y="-220175"/>
                  </a:cubicBezTo>
                  <a:close/>
                </a:path>
              </a:pathLst>
            </a:custGeom>
            <a:solidFill>
              <a:srgbClr val="96E54E"/>
            </a:solidFill>
            <a:ln w="7600" cap="rnd">
              <a:solidFill>
                <a:srgbClr val="96E54E"/>
              </a:solidFill>
              <a:round/>
            </a:ln>
          </p:spPr>
        </p:sp>
        <p:sp>
          <p:nvSpPr>
            <p:cNvPr id="120" name="MainTopic"/>
            <p:cNvSpPr/>
            <p:nvPr/>
          </p:nvSpPr>
          <p:spPr>
            <a:xfrm>
              <a:off x="12691" y="8415"/>
              <a:ext cx="3332" cy="891"/>
            </a:xfrm>
            <a:custGeom>
              <a:avLst/>
              <a:gdLst>
                <a:gd name="rtl" fmla="*/ 135280 w 1892400"/>
                <a:gd name="rtt" fmla="*/ 71440 h 296400"/>
                <a:gd name="rtr" fmla="*/ 1754080 w 1892400"/>
                <a:gd name="rtb" fmla="*/ 238640 h 296400"/>
              </a:gdLst>
              <a:ahLst/>
              <a:cxnLst/>
              <a:rect l="rtl" t="rtt" r="rtr" b="rtb"/>
              <a:pathLst>
                <a:path w="1892400" h="296400">
                  <a:moveTo>
                    <a:pt x="30400" y="0"/>
                  </a:moveTo>
                  <a:lnTo>
                    <a:pt x="1862000" y="0"/>
                  </a:lnTo>
                  <a:cubicBezTo>
                    <a:pt x="1878781" y="0"/>
                    <a:pt x="1892400" y="13619"/>
                    <a:pt x="1892400" y="30400"/>
                  </a:cubicBezTo>
                  <a:lnTo>
                    <a:pt x="1892400" y="266000"/>
                  </a:lnTo>
                  <a:cubicBezTo>
                    <a:pt x="1892400" y="282781"/>
                    <a:pt x="1878781" y="296400"/>
                    <a:pt x="1862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lnSpc>
                  <a:spcPct val="100000"/>
                </a:lnSpc>
              </a:pPr>
              <a:r>
                <a:rPr lang="zh-CN" sz="2400">
                  <a:solidFill>
                    <a:srgbClr val="303030"/>
                  </a:solidFill>
                  <a:latin typeface="宋体" panose="02010600030101010101" pitchFamily="2" charset="-122"/>
                  <a:hlinkClick r:id="rId3" action="ppaction://hlinksldjump"/>
                </a:rPr>
                <a:t>变速直线运动</a:t>
              </a:r>
              <a:endParaRPr lang="zh-CN"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linds(horizontal)">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linds(horizontal)">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linds(horizontal)">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blinds(horizontal)">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linds(horizontal)">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blinds(horizontal)">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blinds(horizontal)">
                                      <p:cBhvr>
                                        <p:cTn id="117" dur="500"/>
                                        <p:tgtEl>
                                          <p:spTgt spid="24"/>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17"/>
                                        </p:tgtEl>
                                        <p:attrNameLst>
                                          <p:attrName>style.visibility</p:attrName>
                                        </p:attrNameLst>
                                      </p:cBhvr>
                                      <p:to>
                                        <p:strVal val="visible"/>
                                      </p:to>
                                    </p:set>
                                    <p:animEffect transition="in" filter="blinds(horizontal)">
                                      <p:cBhvr>
                                        <p:cTn id="122" dur="500"/>
                                        <p:tgtEl>
                                          <p:spTgt spid="1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118"/>
                                        </p:tgtEl>
                                        <p:attrNameLst>
                                          <p:attrName>style.visibility</p:attrName>
                                        </p:attrNameLst>
                                      </p:cBhvr>
                                      <p:to>
                                        <p:strVal val="visible"/>
                                      </p:to>
                                    </p:set>
                                    <p:animEffect transition="in" filter="blinds(horizontal)">
                                      <p:cBhvr>
                                        <p:cTn id="127"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16770" y="1868171"/>
            <a:ext cx="10151745" cy="4523105"/>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一、长度和时间</a:t>
            </a:r>
            <a:endPar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长度</a:t>
            </a:r>
            <a:endPar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国际单位：</a:t>
            </a:r>
            <a:r>
              <a:rPr lang="zh-CN" altLang="en-US" sz="2400" dirty="0">
                <a:solidFill>
                  <a:prstClr val="black"/>
                </a:solidFill>
                <a:latin typeface="Times New Roman" panose="02020603050405020304" pitchFamily="18" charset="0"/>
                <a:cs typeface="Times New Roman" panose="02020603050405020304" pitchFamily="18" charset="0"/>
              </a:rPr>
              <a:t>在国际单位制中，长度的单位是</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，符号</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单位换算：</a:t>
            </a:r>
            <a:r>
              <a:rPr lang="en-US" altLang="zh-CN" sz="2400" dirty="0">
                <a:solidFill>
                  <a:prstClr val="black"/>
                </a:solidFill>
                <a:latin typeface="Times New Roman" panose="02020603050405020304" pitchFamily="18" charset="0"/>
                <a:cs typeface="Times New Roman" panose="02020603050405020304" pitchFamily="18" charset="0"/>
              </a:rPr>
              <a:t>1 km=_______m</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1 m=_______dm</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1 m=______cm</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cs typeface="Times New Roman" panose="02020603050405020304" pitchFamily="18" charset="0"/>
              </a:rPr>
              <a:t>1 m=_______mm</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1 m=10</a:t>
            </a:r>
            <a:r>
              <a:rPr lang="en-US" altLang="zh-CN" sz="2400" baseline="30000" dirty="0">
                <a:solidFill>
                  <a:prstClr val="black"/>
                </a:solidFill>
                <a:latin typeface="Times New Roman" panose="02020603050405020304" pitchFamily="18" charset="0"/>
                <a:cs typeface="Times New Roman" panose="02020603050405020304" pitchFamily="18" charset="0"/>
              </a:rPr>
              <a:t>6</a:t>
            </a:r>
            <a:r>
              <a:rPr lang="el-GR" altLang="zh-CN" sz="2400" dirty="0">
                <a:solidFill>
                  <a:prstClr val="black"/>
                </a:solidFill>
                <a:latin typeface="Times New Roman" panose="02020603050405020304" pitchFamily="18" charset="0"/>
                <a:cs typeface="Times New Roman" panose="02020603050405020304" pitchFamily="18" charset="0"/>
              </a:rPr>
              <a:t>μ</a:t>
            </a:r>
            <a:r>
              <a:rPr lang="en-US" altLang="zh-CN" sz="2400" dirty="0">
                <a:solidFill>
                  <a:prstClr val="black"/>
                </a:solidFill>
                <a:latin typeface="Times New Roman" panose="02020603050405020304" pitchFamily="18" charset="0"/>
                <a:cs typeface="Times New Roman" panose="02020603050405020304" pitchFamily="18" charset="0"/>
              </a:rPr>
              <a:t>m</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1 m=10</a:t>
            </a:r>
            <a:r>
              <a:rPr lang="en-US" altLang="zh-CN" sz="2400" baseline="30000" dirty="0">
                <a:solidFill>
                  <a:prstClr val="black"/>
                </a:solidFill>
                <a:latin typeface="Times New Roman" panose="02020603050405020304" pitchFamily="18" charset="0"/>
                <a:cs typeface="Times New Roman" panose="02020603050405020304" pitchFamily="18" charset="0"/>
              </a:rPr>
              <a:t>9</a:t>
            </a:r>
            <a:r>
              <a:rPr lang="en-US" altLang="zh-CN" sz="2400" dirty="0">
                <a:solidFill>
                  <a:prstClr val="black"/>
                </a:solidFill>
                <a:latin typeface="Times New Roman" panose="02020603050405020304" pitchFamily="18" charset="0"/>
                <a:cs typeface="Times New Roman" panose="02020603050405020304" pitchFamily="18" charset="0"/>
              </a:rPr>
              <a:t> nm</a:t>
            </a:r>
            <a:r>
              <a:rPr lang="zh-CN" altLang="en-US" sz="2400" dirty="0">
                <a:solidFill>
                  <a:prstClr val="black"/>
                </a:solidFill>
                <a:latin typeface="Times New Roman" panose="02020603050405020304" pitchFamily="18" charset="0"/>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测量长度的基本工具是刻度尺，测量前要观察刻度尺</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的</a:t>
            </a:r>
            <a:r>
              <a:rPr lang="en-US" altLang="zh-CN" sz="2400" dirty="0">
                <a:solidFill>
                  <a:prstClr val="black"/>
                </a:solidFill>
                <a:latin typeface="Times New Roman" panose="02020603050405020304" pitchFamily="18" charset="0"/>
                <a:cs typeface="Times New Roman" panose="02020603050405020304" pitchFamily="18" charset="0"/>
              </a:rPr>
              <a:t>______</a:t>
            </a:r>
            <a:r>
              <a:rPr lang="zh-CN" altLang="en-US" sz="2400" dirty="0">
                <a:solidFill>
                  <a:prstClr val="black"/>
                </a:solidFill>
                <a:latin typeface="Times New Roman" panose="02020603050405020304" pitchFamily="18" charset="0"/>
                <a:cs typeface="Times New Roman" panose="02020603050405020304" pitchFamily="18" charset="0"/>
              </a:rPr>
              <a:t>、分度值和量程。</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endParaRPr lang="en-US" altLang="zh-CN"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6943725" y="3103245"/>
            <a:ext cx="77851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米</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1" name="流程图: 终止 10">
            <a:hlinkClick r:id="rId1" action="ppaction://hlinksldjump"/>
          </p:cNvPr>
          <p:cNvSpPr/>
          <p:nvPr/>
        </p:nvSpPr>
        <p:spPr>
          <a:xfrm>
            <a:off x="9316590" y="5731509"/>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
        <p:nvSpPr>
          <p:cNvPr id="6" name="文本框 5"/>
          <p:cNvSpPr txBox="1"/>
          <p:nvPr/>
        </p:nvSpPr>
        <p:spPr>
          <a:xfrm>
            <a:off x="9036609" y="3083034"/>
            <a:ext cx="641160"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m</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3463536" y="3646715"/>
            <a:ext cx="76691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725200" y="3675388"/>
            <a:ext cx="575187"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7997469" y="3646813"/>
            <a:ext cx="595035"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10</a:t>
            </a:r>
            <a:r>
              <a:rPr lang="en-US" altLang="zh-CN" sz="2400" baseline="30000" dirty="0">
                <a:solidFill>
                  <a:srgbClr val="FF0000"/>
                </a:solidFill>
                <a:latin typeface="Times New Roman" panose="02020603050405020304" pitchFamily="18" charset="0"/>
                <a:cs typeface="Times New Roman" panose="02020603050405020304" pitchFamily="18" charset="0"/>
              </a:rPr>
              <a:t>2</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861124" y="4207027"/>
            <a:ext cx="595035"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271928" y="5269813"/>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单位</a:t>
            </a:r>
            <a:endParaRPr lang="zh-CN" altLang="en-US" sz="2400" dirty="0">
              <a:solidFill>
                <a:srgbClr val="FF0000"/>
              </a:solidFill>
              <a:latin typeface="Times New Roman" panose="02020603050405020304" pitchFamily="18" charset="0"/>
            </a:endParaRPr>
          </a:p>
        </p:txBody>
      </p:sp>
      <p:grpSp>
        <p:nvGrpSpPr>
          <p:cNvPr id="2" name="组合 1"/>
          <p:cNvGrpSpPr/>
          <p:nvPr/>
        </p:nvGrpSpPr>
        <p:grpSpPr>
          <a:xfrm>
            <a:off x="9487535" y="3837940"/>
            <a:ext cx="1863090" cy="1621790"/>
            <a:chOff x="11092" y="5329"/>
            <a:chExt cx="2934" cy="2554"/>
          </a:xfrm>
        </p:grpSpPr>
        <p:grpSp>
          <p:nvGrpSpPr>
            <p:cNvPr id="29" name="组合 28"/>
            <p:cNvGrpSpPr/>
            <p:nvPr/>
          </p:nvGrpSpPr>
          <p:grpSpPr>
            <a:xfrm>
              <a:off x="11205" y="5329"/>
              <a:ext cx="2691" cy="2554"/>
              <a:chOff x="3914" y="4432"/>
              <a:chExt cx="3298" cy="2934"/>
            </a:xfrm>
          </p:grpSpPr>
          <p:sp>
            <p:nvSpPr>
              <p:cNvPr id="4" name="矩形 3"/>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5" name="圆角矩形 4"/>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9" name="椭圆 8"/>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7" name="组合 16"/>
          <p:cNvGrpSpPr/>
          <p:nvPr/>
        </p:nvGrpSpPr>
        <p:grpSpPr>
          <a:xfrm>
            <a:off x="975360" y="1143635"/>
            <a:ext cx="10075545" cy="570230"/>
            <a:chOff x="1676" y="1655"/>
            <a:chExt cx="15867" cy="898"/>
          </a:xfrm>
        </p:grpSpPr>
        <p:pic>
          <p:nvPicPr>
            <p:cNvPr id="18" name="图片 17" descr="9"/>
            <p:cNvPicPr>
              <a:picLocks noChangeAspect="1"/>
            </p:cNvPicPr>
            <p:nvPr/>
          </p:nvPicPr>
          <p:blipFill>
            <a:blip r:embed="rId2"/>
            <a:srcRect t="9289" r="40169" b="9736"/>
            <a:stretch>
              <a:fillRect/>
            </a:stretch>
          </p:blipFill>
          <p:spPr>
            <a:xfrm>
              <a:off x="1676" y="1655"/>
              <a:ext cx="15867" cy="898"/>
            </a:xfrm>
            <a:prstGeom prst="rect">
              <a:avLst/>
            </a:prstGeom>
          </p:spPr>
        </p:pic>
        <p:sp>
          <p:nvSpPr>
            <p:cNvPr id="19"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solidFill>
                    <a:schemeClr val="tx1"/>
                  </a:solidFill>
                  <a:latin typeface="Times New Roman" panose="02020603050405020304" pitchFamily="18" charset="0"/>
                  <a:ea typeface="黑体" panose="02010609060101010101" pitchFamily="49" charset="-122"/>
                </a:rPr>
                <a:t>考点清单</a:t>
              </a:r>
              <a:endParaRPr lang="zh-CN" altLang="en-US" sz="3000" b="1" dirty="0">
                <a:solidFill>
                  <a:schemeClr val="tx1"/>
                </a:solidFill>
                <a:latin typeface="Times New Roman" panose="02020603050405020304" pitchFamily="18" charset="0"/>
                <a:ea typeface="黑体" panose="02010609060101010101" pitchFamily="49"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6" grpId="0"/>
      <p:bldP spid="8"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2528" name="表格 62527"/>
          <p:cNvGraphicFramePr/>
          <p:nvPr/>
        </p:nvGraphicFramePr>
        <p:xfrm>
          <a:off x="572770" y="1254760"/>
          <a:ext cx="11045825" cy="5209540"/>
        </p:xfrm>
        <a:graphic>
          <a:graphicData uri="http://schemas.openxmlformats.org/drawingml/2006/table">
            <a:tbl>
              <a:tblPr/>
              <a:tblGrid>
                <a:gridCol w="3232150"/>
                <a:gridCol w="4157980"/>
                <a:gridCol w="3655695"/>
              </a:tblGrid>
              <a:tr h="603250">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ctr">
                        <a:lnSpc>
                          <a:spcPct val="140000"/>
                        </a:lnSpc>
                        <a:buNone/>
                      </a:pPr>
                      <a:r>
                        <a:rPr lang="zh-CN" altLang="en-US" sz="2400" b="0" dirty="0">
                          <a:latin typeface="黑体" panose="02010609060101010101" pitchFamily="49" charset="-122"/>
                          <a:ea typeface="黑体" panose="02010609060101010101" pitchFamily="49" charset="-122"/>
                        </a:rPr>
                        <a:t>放</a:t>
                      </a:r>
                      <a:endParaRPr lang="zh-CN" altLang="en-US" sz="2400" b="0" dirty="0">
                        <a:latin typeface="黑体" panose="02010609060101010101" pitchFamily="49" charset="-122"/>
                        <a:ea typeface="黑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6">
                        <a:lumMod val="60000"/>
                        <a:lumOff val="40000"/>
                      </a:schemeClr>
                    </a:solidFill>
                  </a:tcPr>
                </a:tc>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ctr">
                        <a:lnSpc>
                          <a:spcPct val="140000"/>
                        </a:lnSpc>
                        <a:buNone/>
                      </a:pPr>
                      <a:r>
                        <a:rPr lang="zh-CN" altLang="en-US" sz="2400" b="0" dirty="0">
                          <a:latin typeface="黑体" panose="02010609060101010101" pitchFamily="49" charset="-122"/>
                          <a:ea typeface="黑体" panose="02010609060101010101" pitchFamily="49" charset="-122"/>
                        </a:rPr>
                        <a:t>读</a:t>
                      </a:r>
                      <a:endParaRPr lang="zh-CN" altLang="en-US" sz="2400" b="0" dirty="0">
                        <a:latin typeface="黑体" panose="02010609060101010101" pitchFamily="49" charset="-122"/>
                        <a:ea typeface="黑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6">
                        <a:lumMod val="60000"/>
                        <a:lumOff val="40000"/>
                      </a:schemeClr>
                    </a:solidFill>
                  </a:tcPr>
                </a:tc>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ctr">
                        <a:lnSpc>
                          <a:spcPct val="140000"/>
                        </a:lnSpc>
                        <a:buNone/>
                      </a:pPr>
                      <a:r>
                        <a:rPr lang="zh-CN" altLang="en-US" sz="2400" b="0" dirty="0">
                          <a:latin typeface="黑体" panose="02010609060101010101" pitchFamily="49" charset="-122"/>
                          <a:ea typeface="黑体" panose="02010609060101010101" pitchFamily="49" charset="-122"/>
                        </a:rPr>
                        <a:t>记</a:t>
                      </a:r>
                      <a:endParaRPr lang="zh-CN" altLang="en-US" sz="2400" b="0" dirty="0">
                        <a:latin typeface="黑体" panose="02010609060101010101" pitchFamily="49" charset="-122"/>
                        <a:ea typeface="黑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chemeClr val="accent6">
                        <a:lumMod val="60000"/>
                        <a:lumOff val="40000"/>
                      </a:schemeClr>
                    </a:solidFill>
                  </a:tcPr>
                </a:tc>
              </a:tr>
              <a:tr h="4003040">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ctr">
                        <a:lnSpc>
                          <a:spcPct val="140000"/>
                        </a:lnSpc>
                        <a:buNone/>
                      </a:pPr>
                      <a:endParaRPr lang="en-US" altLang="zh-CN" sz="2400" b="0" dirty="0">
                        <a:latin typeface="黑体" panose="02010609060101010101" pitchFamily="49" charset="-122"/>
                        <a:ea typeface="黑体" panose="02010609060101010101" pitchFamily="49" charset="-122"/>
                      </a:endParaRPr>
                    </a:p>
                    <a:p>
                      <a:pPr marL="0" lvl="0" indent="0" algn="ctr">
                        <a:lnSpc>
                          <a:spcPct val="140000"/>
                        </a:lnSpc>
                        <a:buNone/>
                      </a:pPr>
                      <a:endParaRPr lang="en-US" altLang="zh-CN" sz="2400" b="0" dirty="0">
                        <a:latin typeface="黑体" panose="02010609060101010101" pitchFamily="49" charset="-122"/>
                        <a:ea typeface="黑体" panose="02010609060101010101" pitchFamily="49" charset="-122"/>
                      </a:endParaRPr>
                    </a:p>
                    <a:p>
                      <a:pPr marL="0" lvl="0" indent="0" algn="l">
                        <a:lnSpc>
                          <a:spcPct val="140000"/>
                        </a:lnSpc>
                        <a:buNone/>
                      </a:pPr>
                      <a:endParaRPr lang="en-US" altLang="zh-CN" sz="2400" b="0" dirty="0">
                        <a:latin typeface="黑体" panose="02010609060101010101" pitchFamily="49" charset="-122"/>
                        <a:ea typeface="黑体" panose="02010609060101010101" pitchFamily="49" charset="-122"/>
                      </a:endParaRPr>
                    </a:p>
                    <a:p>
                      <a:pPr marL="0" lvl="0" indent="0" algn="l">
                        <a:lnSpc>
                          <a:spcPct val="140000"/>
                        </a:lnSpc>
                        <a:buNone/>
                      </a:pPr>
                      <a:r>
                        <a:rPr lang="zh-CN" altLang="en-US" sz="2400" b="0" dirty="0">
                          <a:latin typeface="+mn-ea"/>
                          <a:ea typeface="+mn-ea"/>
                        </a:rPr>
                        <a:t>①零刻度线对准被测物体的一端，并紧靠被测量的物体</a:t>
                      </a:r>
                      <a:endParaRPr lang="zh-CN" altLang="en-US" sz="2400" b="0" dirty="0">
                        <a:latin typeface="+mn-ea"/>
                        <a:ea typeface="+mn-ea"/>
                      </a:endParaRPr>
                    </a:p>
                    <a:p>
                      <a:pPr marL="0" lvl="0" indent="0" algn="l">
                        <a:lnSpc>
                          <a:spcPct val="150000"/>
                        </a:lnSpc>
                        <a:buNone/>
                      </a:pPr>
                      <a:endParaRPr lang="en-US" altLang="zh-CN" sz="2400" b="0" dirty="0">
                        <a:latin typeface="黑体" panose="02010609060101010101" pitchFamily="49" charset="-122"/>
                        <a:ea typeface="黑体" panose="02010609060101010101" pitchFamily="49" charset="-122"/>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l">
                        <a:lnSpc>
                          <a:spcPct val="140000"/>
                        </a:lnSpc>
                        <a:buNone/>
                      </a:pPr>
                      <a:endParaRPr lang="en-US" altLang="zh-CN" sz="2400" b="0" dirty="0"/>
                    </a:p>
                    <a:p>
                      <a:pPr marL="0" lvl="0" indent="0" algn="l">
                        <a:lnSpc>
                          <a:spcPct val="140000"/>
                        </a:lnSpc>
                        <a:buNone/>
                      </a:pPr>
                      <a:endParaRPr lang="en-US" altLang="zh-CN" sz="2400" b="0" dirty="0"/>
                    </a:p>
                    <a:p>
                      <a:pPr marL="0" lvl="0" indent="0" algn="l">
                        <a:lnSpc>
                          <a:spcPct val="140000"/>
                        </a:lnSpc>
                        <a:buNone/>
                      </a:pPr>
                      <a:endParaRPr lang="en-US" altLang="zh-CN" sz="2400" b="0" dirty="0"/>
                    </a:p>
                    <a:p>
                      <a:pPr marL="0" lvl="0" indent="0" algn="l">
                        <a:lnSpc>
                          <a:spcPct val="140000"/>
                        </a:lnSpc>
                        <a:buNone/>
                      </a:pPr>
                      <a:r>
                        <a:rPr lang="zh-CN" altLang="en-US" sz="2400" b="0" dirty="0"/>
                        <a:t>②</a:t>
                      </a:r>
                      <a:r>
                        <a:rPr lang="zh-CN" altLang="en-US" sz="2400" b="0" dirty="0">
                          <a:latin typeface="+mn-ea"/>
                          <a:ea typeface="+mn-ea"/>
                        </a:rPr>
                        <a:t>读数时，视线正对被测物体末端所对的刻度线，要估读到分度值的下一位，估读位的数字为</a:t>
                      </a:r>
                      <a:r>
                        <a:rPr lang="en-US" altLang="zh-CN" sz="2400" b="0" dirty="0">
                          <a:latin typeface="Times New Roman" panose="02020603050405020304" pitchFamily="18" charset="0"/>
                          <a:ea typeface="+mn-ea"/>
                          <a:cs typeface="Times New Roman" panose="02020603050405020304" pitchFamily="18" charset="0"/>
                        </a:rPr>
                        <a:t>0</a:t>
                      </a:r>
                      <a:r>
                        <a:rPr lang="zh-CN" altLang="en-US" sz="2400" b="0" dirty="0">
                          <a:latin typeface="+mn-ea"/>
                          <a:ea typeface="+mn-ea"/>
                        </a:rPr>
                        <a:t>时，不能省略</a:t>
                      </a:r>
                      <a:r>
                        <a:rPr lang="zh-CN" altLang="en-US" sz="2400" b="0" dirty="0"/>
                        <a:t>。</a:t>
                      </a:r>
                      <a:endParaRPr lang="zh-CN" altLang="en-US" sz="2400" b="0" dirty="0"/>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charset="0"/>
                          <a:ea typeface="宋体" panose="02010600030101010101" pitchFamily="2" charset="-122"/>
                        </a:defRPr>
                      </a:lvl5pPr>
                    </a:lstStyle>
                    <a:p>
                      <a:pPr marL="0" lvl="0" indent="0" algn="ctr">
                        <a:lnSpc>
                          <a:spcPct val="140000"/>
                        </a:lnSpc>
                        <a:buNone/>
                      </a:pPr>
                      <a:endParaRPr lang="en-US" altLang="zh-CN" sz="2400" b="0" dirty="0"/>
                    </a:p>
                    <a:p>
                      <a:pPr marL="0" lvl="0" indent="0" algn="ctr">
                        <a:lnSpc>
                          <a:spcPct val="140000"/>
                        </a:lnSpc>
                        <a:buNone/>
                      </a:pPr>
                      <a:endParaRPr lang="en-US" altLang="zh-CN" sz="2400" b="0" dirty="0"/>
                    </a:p>
                    <a:p>
                      <a:pPr marL="0" lvl="0" indent="0" algn="ctr">
                        <a:lnSpc>
                          <a:spcPct val="140000"/>
                        </a:lnSpc>
                        <a:buNone/>
                      </a:pPr>
                      <a:endParaRPr lang="en-US" altLang="zh-CN" sz="2400" b="0" dirty="0"/>
                    </a:p>
                    <a:p>
                      <a:pPr marL="0" lvl="0" indent="0" algn="l">
                        <a:lnSpc>
                          <a:spcPct val="140000"/>
                        </a:lnSpc>
                        <a:buNone/>
                      </a:pPr>
                      <a:r>
                        <a:rPr lang="zh-CN" altLang="en-US" sz="2400" b="0" dirty="0"/>
                        <a:t>③记录的数值必须注明单位，如图测量的结果是</a:t>
                      </a:r>
                      <a:r>
                        <a:rPr lang="en-US" altLang="zh-CN" sz="2400" dirty="0">
                          <a:solidFill>
                            <a:prstClr val="black"/>
                          </a:solidFill>
                          <a:latin typeface="Times New Roman" panose="02020603050405020304" pitchFamily="18" charset="0"/>
                          <a:cs typeface="Times New Roman" panose="02020603050405020304" pitchFamily="18" charset="0"/>
                          <a:sym typeface="+mn-ea"/>
                        </a:rPr>
                        <a:t>_________</a:t>
                      </a:r>
                      <a:r>
                        <a:rPr lang="zh-CN" altLang="en-US" sz="2400" b="0" dirty="0"/>
                        <a:t>。　　　　</a:t>
                      </a:r>
                      <a:endParaRPr lang="zh-CN" altLang="en-US" sz="2400" b="0" dirty="0"/>
                    </a:p>
                    <a:p>
                      <a:pPr marL="0" lvl="0" indent="0" algn="l">
                        <a:lnSpc>
                          <a:spcPct val="150000"/>
                        </a:lnSpc>
                        <a:buNone/>
                      </a:pPr>
                      <a:endParaRPr lang="zh-CN" altLang="en-US" sz="2400" b="0" dirty="0"/>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603250">
                <a:tc gridSpan="3">
                  <a:txBody>
                    <a:bodyPr/>
                    <a:lstStyle/>
                    <a:p>
                      <a:pPr marL="0" lvl="0" indent="0" algn="l">
                        <a:lnSpc>
                          <a:spcPct val="140000"/>
                        </a:lnSpc>
                        <a:buNone/>
                      </a:pPr>
                      <a:r>
                        <a:rPr lang="zh-CN" altLang="en-US" sz="2400" b="0" dirty="0">
                          <a:latin typeface="+mn-ea"/>
                          <a:ea typeface="+mn-ea"/>
                        </a:rPr>
                        <a:t>初中阶段刻度尺是唯一要求估读的测量仪器</a:t>
                      </a:r>
                      <a:endParaRPr lang="en-US" altLang="zh-CN" sz="2400" b="0" dirty="0">
                        <a:latin typeface="+mn-ea"/>
                        <a:ea typeface="+mn-ea"/>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a:solidFill>
                        <a:schemeClr val="tx1"/>
                      </a:solidFill>
                      <a:prstDash val="solid"/>
                    </a:lnB>
                    <a:lnTlToBr>
                      <a:noFill/>
                    </a:lnTlToBr>
                    <a:lnBlToTr>
                      <a:noFill/>
                    </a:lnBlToTr>
                    <a:noFill/>
                  </a:tcPr>
                </a:tc>
                <a:tc hMerge="1">
                  <a:tcPr>
                    <a:lnL w="12700" cap="flat" cmpd="sng" algn="ctr">
                      <a:solidFill>
                        <a:schemeClr val="tx1"/>
                      </a:solidFill>
                      <a:prstDash val="solid"/>
                      <a:round/>
                      <a:headEnd type="none" w="med" len="med"/>
                      <a:tailEnd type="none" w="med" len="me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15" name="文本框 14"/>
          <p:cNvSpPr txBox="1"/>
          <p:nvPr/>
        </p:nvSpPr>
        <p:spPr>
          <a:xfrm>
            <a:off x="8079792" y="4641253"/>
            <a:ext cx="108839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4.25cm</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572770" y="551180"/>
            <a:ext cx="3840480" cy="645160"/>
          </a:xfrm>
          <a:prstGeom prst="rect">
            <a:avLst/>
          </a:prstGeom>
          <a:noFill/>
        </p:spPr>
        <p:txBody>
          <a:bodyPr wrap="none" rtlCol="0" anchor="t">
            <a:spAutoFit/>
          </a:bodyPr>
          <a:lstStyle/>
          <a:p>
            <a:pPr>
              <a:lnSpc>
                <a:spcPct val="150000"/>
              </a:lnSpc>
            </a:pPr>
            <a:r>
              <a:rPr lang="zh-CN" altLang="en-US" sz="2400" dirty="0">
                <a:solidFill>
                  <a:prstClr val="black"/>
                </a:solidFill>
                <a:latin typeface="黑体" panose="02010609060101010101" pitchFamily="49" charset="-122"/>
                <a:ea typeface="黑体" panose="02010609060101010101" pitchFamily="49" charset="-122"/>
                <a:cs typeface="Times New Roman" panose="02020603050405020304" pitchFamily="18" charset="0"/>
                <a:sym typeface="+mn-ea"/>
              </a:rPr>
              <a:t>正确使用刻度尺测量长度</a:t>
            </a:r>
            <a:r>
              <a:rPr lang="zh-CN" altLang="en-US" sz="2400" dirty="0">
                <a:solidFill>
                  <a:prstClr val="black"/>
                </a:solidFill>
                <a:latin typeface="Times New Roman" panose="02020603050405020304" pitchFamily="18" charset="0"/>
                <a:cs typeface="Times New Roman" panose="02020603050405020304" pitchFamily="18" charset="0"/>
                <a:sym typeface="+mn-ea"/>
              </a:rPr>
              <a:t>：</a:t>
            </a:r>
            <a:endParaRPr lang="zh-CN" altLang="en-US" sz="2400"/>
          </a:p>
        </p:txBody>
      </p:sp>
      <p:pic>
        <p:nvPicPr>
          <p:cNvPr id="3" name="图片 2"/>
          <p:cNvPicPr>
            <a:picLocks noChangeAspect="1"/>
          </p:cNvPicPr>
          <p:nvPr/>
        </p:nvPicPr>
        <p:blipFill>
          <a:blip r:embed="rId1"/>
          <a:stretch>
            <a:fillRect/>
          </a:stretch>
        </p:blipFill>
        <p:spPr>
          <a:xfrm>
            <a:off x="1033780" y="2087880"/>
            <a:ext cx="2379345" cy="1441450"/>
          </a:xfrm>
          <a:prstGeom prst="rect">
            <a:avLst/>
          </a:prstGeom>
        </p:spPr>
      </p:pic>
      <p:pic>
        <p:nvPicPr>
          <p:cNvPr id="4" name="图片 3"/>
          <p:cNvPicPr>
            <a:picLocks noChangeAspect="1"/>
          </p:cNvPicPr>
          <p:nvPr/>
        </p:nvPicPr>
        <p:blipFill>
          <a:blip r:embed="rId2"/>
          <a:stretch>
            <a:fillRect/>
          </a:stretch>
        </p:blipFill>
        <p:spPr>
          <a:xfrm>
            <a:off x="4494530" y="2019300"/>
            <a:ext cx="2770505" cy="1576705"/>
          </a:xfrm>
          <a:prstGeom prst="rect">
            <a:avLst/>
          </a:prstGeom>
        </p:spPr>
      </p:pic>
      <p:pic>
        <p:nvPicPr>
          <p:cNvPr id="5" name="图片 4"/>
          <p:cNvPicPr>
            <a:picLocks noChangeAspect="1"/>
          </p:cNvPicPr>
          <p:nvPr/>
        </p:nvPicPr>
        <p:blipFill>
          <a:blip r:embed="rId3"/>
          <a:stretch>
            <a:fillRect/>
          </a:stretch>
        </p:blipFill>
        <p:spPr>
          <a:xfrm>
            <a:off x="8298180" y="2385695"/>
            <a:ext cx="3049905" cy="1116965"/>
          </a:xfrm>
          <a:prstGeom prst="rect">
            <a:avLst/>
          </a:prstGeom>
        </p:spPr>
      </p:pic>
      <p:sp>
        <p:nvSpPr>
          <p:cNvPr id="6" name="流程图: 终止 5">
            <a:hlinkClick r:id="rId4" action="ppaction://hlinksldjump"/>
          </p:cNvPr>
          <p:cNvSpPr/>
          <p:nvPr/>
        </p:nvSpPr>
        <p:spPr>
          <a:xfrm>
            <a:off x="10095100" y="567689"/>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16770" y="1873886"/>
            <a:ext cx="10151745" cy="1753235"/>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时间</a:t>
            </a:r>
            <a:endParaRPr lang="zh-CN" altLang="en-US" sz="2400" dirty="0">
              <a:solidFill>
                <a:prstClr val="black"/>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国际单位：</a:t>
            </a:r>
            <a:r>
              <a:rPr lang="zh-CN" altLang="en-US" sz="2400" dirty="0">
                <a:solidFill>
                  <a:prstClr val="black"/>
                </a:solidFill>
                <a:latin typeface="Times New Roman" panose="02020603050405020304" pitchFamily="18" charset="0"/>
                <a:cs typeface="Times New Roman" panose="02020603050405020304" pitchFamily="18" charset="0"/>
              </a:rPr>
              <a:t>在国际单位制中，时间的单位是</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，符号</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单位换算：</a:t>
            </a:r>
            <a:r>
              <a:rPr lang="pt-BR"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 h=______min=__________s,1 s=10</a:t>
            </a:r>
            <a:r>
              <a:rPr lang="pt-BR" altLang="zh-CN" sz="2400" baseline="300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r>
              <a:rPr lang="pt-BR"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ms</a:t>
            </a:r>
            <a:r>
              <a:rPr lang="zh-CN" altLang="pt-BR"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pt-BR"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 ms=10</a:t>
            </a:r>
            <a:r>
              <a:rPr lang="pt-BR" altLang="zh-CN" sz="2400" baseline="300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r>
              <a:rPr lang="pt-BR"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μs</a:t>
            </a:r>
            <a:r>
              <a:rPr lang="zh-CN" altLang="pt-BR"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6972921" y="2503479"/>
            <a:ext cx="151511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秒</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flipH="1">
            <a:off x="8926209" y="2490144"/>
            <a:ext cx="830292"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s</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3189042" y="3043864"/>
            <a:ext cx="492443"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60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731524" y="3055478"/>
            <a:ext cx="1364476"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3.6×10</a:t>
            </a:r>
            <a:r>
              <a:rPr lang="en-US" altLang="zh-CN" sz="2400" baseline="30000" dirty="0">
                <a:solidFill>
                  <a:srgbClr val="FF0000"/>
                </a:solidFill>
                <a:latin typeface="Times New Roman" panose="02020603050405020304" pitchFamily="18" charset="0"/>
                <a:cs typeface="Times New Roman" panose="02020603050405020304" pitchFamily="18" charset="0"/>
              </a:rPr>
              <a:t>3</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8" name="流程图: 终止 7">
            <a:hlinkClick r:id="rId1" action="ppaction://hlinksldjump"/>
          </p:cNvPr>
          <p:cNvSpPr/>
          <p:nvPr/>
        </p:nvSpPr>
        <p:spPr>
          <a:xfrm>
            <a:off x="9228325" y="5427344"/>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03435" y="900431"/>
            <a:ext cx="10151745" cy="1753235"/>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误差</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测量值与真实值总会有差异，这种差异叫作误差。</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误差和错误不同：</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nvGraphicFramePr>
        <p:xfrm>
          <a:off x="1015019" y="2658808"/>
          <a:ext cx="10191403" cy="2663190"/>
        </p:xfrm>
        <a:graphic>
          <a:graphicData uri="http://schemas.openxmlformats.org/drawingml/2006/table">
            <a:tbl>
              <a:tblPr firstRow="1" bandRow="1">
                <a:tableStyleId>{2D5ABB26-0587-4C30-8999-92F81FD0307C}</a:tableStyleId>
              </a:tblPr>
              <a:tblGrid>
                <a:gridCol w="927735"/>
                <a:gridCol w="4048817"/>
                <a:gridCol w="1673629"/>
                <a:gridCol w="3541222"/>
              </a:tblGrid>
              <a:tr h="640080">
                <a:tc>
                  <a:txBody>
                    <a:bodyPr/>
                    <a:lstStyle/>
                    <a:p>
                      <a:pPr>
                        <a:lnSpc>
                          <a:spcPct val="150000"/>
                        </a:lnSpc>
                      </a:pP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黑体" panose="02010609060101010101" pitchFamily="49" charset="-122"/>
                          <a:ea typeface="黑体" panose="02010609060101010101" pitchFamily="49" charset="-122"/>
                        </a:rPr>
                        <a:t>引起原因</a:t>
                      </a:r>
                      <a:endParaRPr lang="zh-CN" altLang="en-US" sz="240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黑体" panose="02010609060101010101" pitchFamily="49" charset="-122"/>
                          <a:ea typeface="黑体" panose="02010609060101010101" pitchFamily="49" charset="-122"/>
                        </a:rPr>
                        <a:t>可否避免</a:t>
                      </a:r>
                      <a:endParaRPr lang="zh-CN" altLang="en-US" sz="240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黑体" panose="02010609060101010101" pitchFamily="49" charset="-122"/>
                          <a:ea typeface="黑体" panose="02010609060101010101" pitchFamily="49" charset="-122"/>
                        </a:rPr>
                        <a:t>减小或避免的方法</a:t>
                      </a:r>
                      <a:endParaRPr lang="zh-CN" altLang="en-US" sz="2400" dirty="0">
                        <a:latin typeface="黑体" panose="02010609060101010101" pitchFamily="49" charset="-122"/>
                        <a:ea typeface="黑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1002775">
                <a:tc>
                  <a:txBody>
                    <a:bodyPr/>
                    <a:lstStyle/>
                    <a:p>
                      <a:pPr algn="ctr">
                        <a:lnSpc>
                          <a:spcPct val="150000"/>
                        </a:lnSpc>
                      </a:pPr>
                      <a:r>
                        <a:rPr lang="zh-CN" altLang="en-US" sz="2400" dirty="0"/>
                        <a:t>误</a:t>
                      </a:r>
                      <a:endParaRPr lang="zh-CN" altLang="en-US" sz="2400" dirty="0"/>
                    </a:p>
                    <a:p>
                      <a:pPr algn="ctr">
                        <a:lnSpc>
                          <a:spcPct val="150000"/>
                        </a:lnSpc>
                      </a:pPr>
                      <a:r>
                        <a:rPr lang="zh-CN" altLang="en-US" sz="2400" dirty="0"/>
                        <a:t>差</a:t>
                      </a: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测量工具不够准确、测量方法不够完善、人为因素等</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不可避免，只能减小</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多次测量求平均值；选用精密的测量工具；改进测量方法</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5455">
                <a:tc>
                  <a:txBody>
                    <a:bodyPr/>
                    <a:lstStyle/>
                    <a:p>
                      <a:pPr lvl="0" algn="ctr">
                        <a:lnSpc>
                          <a:spcPct val="150000"/>
                        </a:lnSpc>
                      </a:pPr>
                      <a:r>
                        <a:rPr lang="zh-CN" altLang="en-US" sz="2400" dirty="0"/>
                        <a:t>错</a:t>
                      </a:r>
                      <a:endParaRPr lang="zh-CN" altLang="en-US" sz="2400" dirty="0"/>
                    </a:p>
                    <a:p>
                      <a:pPr lvl="0" algn="ctr">
                        <a:lnSpc>
                          <a:spcPct val="150000"/>
                        </a:lnSpc>
                      </a:pPr>
                      <a:r>
                        <a:rPr lang="zh-CN" altLang="en-US" sz="2400" dirty="0"/>
                        <a:t>误</a:t>
                      </a:r>
                      <a:endParaRPr lang="zh-CN" alt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不遵守仪器的使用规则，读数、记录结果时出错</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可以避免</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pPr>
                      <a:r>
                        <a:rPr lang="zh-CN" altLang="en-US" sz="2400" dirty="0">
                          <a:latin typeface="+mn-ea"/>
                          <a:ea typeface="+mn-ea"/>
                        </a:rPr>
                        <a:t>按照正确的测量方法进行测量、记录</a:t>
                      </a:r>
                      <a:endParaRPr lang="zh-CN" altLang="en-US" sz="24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流程图: 终止 6">
            <a:hlinkClick r:id="rId1" action="ppaction://hlinksldjump"/>
          </p:cNvPr>
          <p:cNvSpPr/>
          <p:nvPr/>
        </p:nvSpPr>
        <p:spPr>
          <a:xfrm>
            <a:off x="9208005" y="1179829"/>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892464" y="1166618"/>
            <a:ext cx="10191403" cy="3969385"/>
          </a:xfrm>
          <a:prstGeom prst="rect">
            <a:avLst/>
          </a:prstGeom>
        </p:spPr>
        <p:txBody>
          <a:bodyPr wrap="square">
            <a:spAutoFit/>
          </a:bodyPr>
          <a:lstStyle/>
          <a:p>
            <a:pPr>
              <a:lnSpc>
                <a:spcPct val="15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二、机械运动</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运动和静止的相对性</a:t>
            </a:r>
            <a:endParaRPr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)机械运动：</a:t>
            </a:r>
            <a:r>
              <a:rPr lang="zh-CN" altLang="en-US" sz="2400" dirty="0">
                <a:latin typeface="Times New Roman" panose="02020603050405020304" pitchFamily="18" charset="0"/>
                <a:cs typeface="Times New Roman" panose="02020603050405020304" pitchFamily="18" charset="0"/>
              </a:rPr>
              <a:t>一个物体相对于另一个物体的位置随时间的变化，叫做机械运动，通常简称为运动。</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)参照物</a:t>
            </a:r>
            <a:r>
              <a:rPr lang="zh-CN" altLang="en-US" sz="2400" dirty="0">
                <a:latin typeface="Times New Roman" panose="02020603050405020304" pitchFamily="18" charset="0"/>
                <a:cs typeface="Times New Roman" panose="02020603050405020304" pitchFamily="18" charset="0"/>
              </a:rPr>
              <a:t>：要判断一个物体是运动的还是静止的，必须先选定一个物体作参照，这个物体叫做参照物。</a:t>
            </a:r>
            <a:r>
              <a:rPr lang="zh-CN" altLang="en-US" sz="2400" dirty="0">
                <a:solidFill>
                  <a:prstClr val="black"/>
                </a:solidFill>
                <a:latin typeface="Times New Roman" panose="02020603050405020304" pitchFamily="18" charset="0"/>
                <a:cs typeface="Times New Roman" panose="02020603050405020304" pitchFamily="18" charset="0"/>
                <a:sym typeface="+mn-ea"/>
              </a:rPr>
              <a:t>相对于参照物，物体的位置变化了，我们就说它是 </a:t>
            </a:r>
            <a:r>
              <a:rPr lang="en-US" altLang="zh-CN" sz="2400" dirty="0">
                <a:solidFill>
                  <a:prstClr val="black"/>
                </a:solidFill>
                <a:latin typeface="Times New Roman" panose="02020603050405020304" pitchFamily="18" charset="0"/>
                <a:cs typeface="Times New Roman" panose="02020603050405020304" pitchFamily="18" charset="0"/>
                <a:sym typeface="+mn-ea"/>
              </a:rPr>
              <a:t>________</a:t>
            </a:r>
            <a:r>
              <a:rPr lang="zh-CN" altLang="en-US" sz="2400" dirty="0">
                <a:solidFill>
                  <a:prstClr val="black"/>
                </a:solidFill>
                <a:latin typeface="Times New Roman" panose="02020603050405020304" pitchFamily="18" charset="0"/>
                <a:cs typeface="Times New Roman" panose="02020603050405020304" pitchFamily="18" charset="0"/>
                <a:sym typeface="+mn-ea"/>
              </a:rPr>
              <a:t>的</a:t>
            </a:r>
            <a:r>
              <a:rPr lang="en-US" altLang="zh-CN" sz="2400" dirty="0">
                <a:solidFill>
                  <a:prstClr val="black"/>
                </a:solidFill>
                <a:latin typeface="Times New Roman" panose="02020603050405020304" pitchFamily="18" charset="0"/>
                <a:cs typeface="Times New Roman" panose="02020603050405020304" pitchFamily="18" charset="0"/>
                <a:sym typeface="+mn-ea"/>
              </a:rPr>
              <a:t>;</a:t>
            </a:r>
            <a:r>
              <a:rPr lang="zh-CN" altLang="en-US" sz="2400" dirty="0">
                <a:solidFill>
                  <a:prstClr val="black"/>
                </a:solidFill>
                <a:latin typeface="Times New Roman" panose="02020603050405020304" pitchFamily="18" charset="0"/>
                <a:cs typeface="Times New Roman" panose="02020603050405020304" pitchFamily="18" charset="0"/>
                <a:sym typeface="+mn-ea"/>
              </a:rPr>
              <a:t>物体的位置没有变化，我们就说它是</a:t>
            </a:r>
            <a:r>
              <a:rPr lang="en-US" altLang="zh-CN" sz="2400" dirty="0">
                <a:solidFill>
                  <a:prstClr val="black"/>
                </a:solidFill>
                <a:latin typeface="Times New Roman" panose="02020603050405020304" pitchFamily="18" charset="0"/>
                <a:cs typeface="Times New Roman" panose="02020603050405020304" pitchFamily="18" charset="0"/>
                <a:sym typeface="+mn-ea"/>
              </a:rPr>
              <a:t>________</a:t>
            </a:r>
            <a:r>
              <a:rPr lang="zh-CN" altLang="en-US" sz="2400" dirty="0">
                <a:solidFill>
                  <a:prstClr val="black"/>
                </a:solidFill>
                <a:latin typeface="Times New Roman" panose="02020603050405020304" pitchFamily="18" charset="0"/>
                <a:cs typeface="Times New Roman" panose="02020603050405020304" pitchFamily="18" charset="0"/>
                <a:sym typeface="+mn-ea"/>
              </a:rPr>
              <a:t>的。</a:t>
            </a:r>
            <a:endParaRPr lang="en-US" altLang="zh-CN"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2223899" y="4571919"/>
            <a:ext cx="1515110" cy="460375"/>
          </a:xfrm>
          <a:prstGeom prst="rect">
            <a:avLst/>
          </a:prstGeom>
          <a:noFill/>
          <a:ln w="9525">
            <a:noFill/>
          </a:ln>
        </p:spPr>
        <p:txBody>
          <a:bodyPr wrap="square">
            <a:spAutoFit/>
          </a:bodyPr>
          <a:lstStyle/>
          <a:p>
            <a:r>
              <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运动</a:t>
            </a:r>
            <a:endParaRPr lang="zh-CN" altLang="en-US"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8694133" y="4545400"/>
            <a:ext cx="796413" cy="461665"/>
          </a:xfrm>
          <a:prstGeom prst="rect">
            <a:avLst/>
          </a:prstGeom>
          <a:noFill/>
        </p:spPr>
        <p:txBody>
          <a:bodyPr wrap="square" rtlCol="0">
            <a:spAutoFit/>
          </a:bodyPr>
          <a:lstStyle/>
          <a:p>
            <a:r>
              <a:rPr lang="zh-CN" altLang="en-US" sz="2400" dirty="0">
                <a:solidFill>
                  <a:srgbClr val="FF0000"/>
                </a:solidFill>
                <a:latin typeface="+mn-ea"/>
              </a:rPr>
              <a:t>静止</a:t>
            </a:r>
            <a:endParaRPr lang="zh-CN" altLang="en-US" sz="2400" dirty="0">
              <a:solidFill>
                <a:srgbClr val="FF0000"/>
              </a:solidFill>
              <a:latin typeface="+mn-ea"/>
            </a:endParaRPr>
          </a:p>
        </p:txBody>
      </p:sp>
      <p:sp>
        <p:nvSpPr>
          <p:cNvPr id="3" name="流程图: 终止 2">
            <a:hlinkClick r:id="rId1" action="ppaction://hlinksldjump"/>
          </p:cNvPr>
          <p:cNvSpPr/>
          <p:nvPr/>
        </p:nvSpPr>
        <p:spPr>
          <a:xfrm>
            <a:off x="9248010" y="5544184"/>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059815" y="2084070"/>
            <a:ext cx="7844790" cy="2861310"/>
          </a:xfrm>
          <a:prstGeom prst="rect">
            <a:avLst/>
          </a:prstGeom>
          <a:noFill/>
        </p:spPr>
        <p:txBody>
          <a:bodyPr wrap="square" rtlCol="0">
            <a:spAutoFit/>
          </a:bodyPr>
          <a:lstStyle/>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)运动和静止是相对的：</a:t>
            </a:r>
            <a:r>
              <a:rPr lang="zh-CN" altLang="en-US" sz="2400" dirty="0">
                <a:solidFill>
                  <a:prstClr val="black"/>
                </a:solidFill>
                <a:latin typeface="Times New Roman" panose="02020603050405020304" pitchFamily="18" charset="0"/>
                <a:cs typeface="Times New Roman" panose="02020603050405020304" pitchFamily="18" charset="0"/>
              </a:rPr>
              <a:t>选择不同的参照物，对同一物体运动情况的描述就有可能不同。我们通常所说的运动和静止，是以 </a:t>
            </a:r>
            <a:r>
              <a:rPr lang="en-US" altLang="zh-CN" sz="2400" dirty="0">
                <a:solidFill>
                  <a:prstClr val="black"/>
                </a:solidFill>
                <a:latin typeface="Times New Roman" panose="02020603050405020304" pitchFamily="18" charset="0"/>
                <a:cs typeface="Times New Roman" panose="02020603050405020304" pitchFamily="18" charset="0"/>
              </a:rPr>
              <a:t>________</a:t>
            </a:r>
            <a:r>
              <a:rPr lang="zh-CN" altLang="en-US" sz="2400" dirty="0">
                <a:solidFill>
                  <a:prstClr val="black"/>
                </a:solidFill>
                <a:latin typeface="Times New Roman" panose="02020603050405020304" pitchFamily="18" charset="0"/>
                <a:cs typeface="Times New Roman" panose="02020603050405020304" pitchFamily="18" charset="0"/>
              </a:rPr>
              <a:t>作为参照物的。如图中以自动扶梯为参照物，乘客是</a:t>
            </a:r>
            <a:r>
              <a:rPr lang="en-US" altLang="zh-CN" sz="2400" dirty="0">
                <a:solidFill>
                  <a:prstClr val="black"/>
                </a:solidFill>
                <a:latin typeface="Times New Roman" panose="02020603050405020304" pitchFamily="18" charset="0"/>
                <a:cs typeface="Times New Roman" panose="02020603050405020304" pitchFamily="18" charset="0"/>
              </a:rPr>
              <a:t>_______</a:t>
            </a:r>
            <a:r>
              <a:rPr lang="zh-CN" altLang="en-US" sz="2400" dirty="0">
                <a:solidFill>
                  <a:prstClr val="black"/>
                </a:solidFill>
                <a:latin typeface="Times New Roman" panose="02020603050405020304" pitchFamily="18" charset="0"/>
                <a:cs typeface="Times New Roman" panose="02020603050405020304" pitchFamily="18" charset="0"/>
              </a:rPr>
              <a:t>的，以地面为参照物，乘客是</a:t>
            </a:r>
            <a:r>
              <a:rPr lang="en-US" altLang="zh-CN" sz="2400" dirty="0">
                <a:solidFill>
                  <a:prstClr val="black"/>
                </a:solidFill>
                <a:latin typeface="Times New Roman" panose="02020603050405020304" pitchFamily="18" charset="0"/>
                <a:cs typeface="Times New Roman" panose="02020603050405020304" pitchFamily="18" charset="0"/>
              </a:rPr>
              <a:t>________</a:t>
            </a:r>
            <a:r>
              <a:rPr lang="zh-CN" altLang="en-US" sz="2400" dirty="0">
                <a:solidFill>
                  <a:prstClr val="black"/>
                </a:solidFill>
                <a:latin typeface="Times New Roman" panose="02020603050405020304" pitchFamily="18" charset="0"/>
                <a:cs typeface="Times New Roman" panose="02020603050405020304" pitchFamily="18" charset="0"/>
              </a:rPr>
              <a:t>的。</a:t>
            </a:r>
            <a:endParaRPr lang="zh-CN" altLang="en-US" dirty="0">
              <a:solidFill>
                <a:prstClr val="black"/>
              </a:solidFill>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275756" y="2084082"/>
            <a:ext cx="1660854" cy="2040300"/>
          </a:xfrm>
          <a:prstGeom prst="rect">
            <a:avLst/>
          </a:prstGeom>
        </p:spPr>
      </p:pic>
      <p:sp>
        <p:nvSpPr>
          <p:cNvPr id="6" name="文本框 5"/>
          <p:cNvSpPr txBox="1"/>
          <p:nvPr/>
        </p:nvSpPr>
        <p:spPr>
          <a:xfrm>
            <a:off x="2942323" y="3284355"/>
            <a:ext cx="870155" cy="461665"/>
          </a:xfrm>
          <a:prstGeom prst="rect">
            <a:avLst/>
          </a:prstGeom>
          <a:noFill/>
        </p:spPr>
        <p:txBody>
          <a:bodyPr wrap="square" rtlCol="0">
            <a:spAutoFit/>
          </a:bodyPr>
          <a:lstStyle/>
          <a:p>
            <a:r>
              <a:rPr lang="zh-CN" altLang="en-US" sz="2400" dirty="0">
                <a:solidFill>
                  <a:srgbClr val="FF0000"/>
                </a:solidFill>
                <a:latin typeface="+mn-ea"/>
              </a:rPr>
              <a:t>地面</a:t>
            </a:r>
            <a:endParaRPr lang="zh-CN" altLang="en-US" sz="2400" dirty="0">
              <a:solidFill>
                <a:srgbClr val="FF0000"/>
              </a:solidFill>
              <a:latin typeface="+mn-ea"/>
            </a:endParaRPr>
          </a:p>
        </p:txBody>
      </p:sp>
      <p:sp>
        <p:nvSpPr>
          <p:cNvPr id="7" name="文本框 6"/>
          <p:cNvSpPr txBox="1"/>
          <p:nvPr/>
        </p:nvSpPr>
        <p:spPr>
          <a:xfrm>
            <a:off x="3725532" y="3839972"/>
            <a:ext cx="800219" cy="461665"/>
          </a:xfrm>
          <a:prstGeom prst="rect">
            <a:avLst/>
          </a:prstGeom>
          <a:noFill/>
        </p:spPr>
        <p:txBody>
          <a:bodyPr wrap="none" rtlCol="0">
            <a:spAutoFit/>
          </a:bodyPr>
          <a:lstStyle/>
          <a:p>
            <a:r>
              <a:rPr lang="zh-CN" altLang="en-US" sz="2400" dirty="0">
                <a:solidFill>
                  <a:srgbClr val="FF0000"/>
                </a:solidFill>
                <a:latin typeface="+mn-ea"/>
              </a:rPr>
              <a:t>静止</a:t>
            </a:r>
            <a:endParaRPr lang="zh-CN" altLang="en-US" sz="2400" dirty="0">
              <a:solidFill>
                <a:srgbClr val="FF0000"/>
              </a:solidFill>
              <a:latin typeface="+mn-ea"/>
            </a:endParaRPr>
          </a:p>
        </p:txBody>
      </p:sp>
      <p:sp>
        <p:nvSpPr>
          <p:cNvPr id="8" name="文本框 7"/>
          <p:cNvSpPr txBox="1"/>
          <p:nvPr/>
        </p:nvSpPr>
        <p:spPr>
          <a:xfrm>
            <a:off x="1344735" y="4327877"/>
            <a:ext cx="800219" cy="461665"/>
          </a:xfrm>
          <a:prstGeom prst="rect">
            <a:avLst/>
          </a:prstGeom>
          <a:noFill/>
        </p:spPr>
        <p:txBody>
          <a:bodyPr wrap="none" rtlCol="0">
            <a:spAutoFit/>
          </a:bodyPr>
          <a:lstStyle/>
          <a:p>
            <a:r>
              <a:rPr lang="zh-CN" altLang="en-US" sz="2400" dirty="0">
                <a:solidFill>
                  <a:srgbClr val="FF0000"/>
                </a:solidFill>
                <a:latin typeface="+mn-ea"/>
              </a:rPr>
              <a:t>运动</a:t>
            </a:r>
            <a:endParaRPr lang="zh-CN" altLang="en-US" sz="2400" dirty="0">
              <a:solidFill>
                <a:srgbClr val="FF0000"/>
              </a:solidFill>
              <a:latin typeface="+mn-ea"/>
            </a:endParaRPr>
          </a:p>
        </p:txBody>
      </p:sp>
      <p:sp>
        <p:nvSpPr>
          <p:cNvPr id="2" name="文本框 1"/>
          <p:cNvSpPr txBox="1"/>
          <p:nvPr/>
        </p:nvSpPr>
        <p:spPr>
          <a:xfrm>
            <a:off x="9275445" y="4283075"/>
            <a:ext cx="2011680" cy="506730"/>
          </a:xfrm>
          <a:prstGeom prst="rect">
            <a:avLst/>
          </a:prstGeom>
          <a:noFill/>
        </p:spPr>
        <p:txBody>
          <a:bodyPr wrap="none" rtlCol="0" anchor="t">
            <a:spAutoFit/>
          </a:bodyPr>
          <a:lstStyle/>
          <a:p>
            <a:pPr>
              <a:lnSpc>
                <a:spcPct val="150000"/>
              </a:lnSpc>
            </a:pPr>
            <a:r>
              <a:rPr lang="zh-CN" altLang="en-US" dirty="0">
                <a:solidFill>
                  <a:prstClr val="black"/>
                </a:solidFill>
                <a:latin typeface="Times New Roman" panose="02020603050405020304" pitchFamily="18" charset="0"/>
                <a:cs typeface="Times New Roman" panose="02020603050405020304" pitchFamily="18" charset="0"/>
                <a:sym typeface="+mn-ea"/>
              </a:rPr>
              <a:t>运行中的自动扶梯</a:t>
            </a:r>
            <a:endParaRPr lang="zh-CN" altLang="en-US" dirty="0">
              <a:solidFill>
                <a:prstClr val="black"/>
              </a:solidFill>
              <a:latin typeface="Times New Roman" panose="02020603050405020304" pitchFamily="18" charset="0"/>
              <a:cs typeface="Times New Roman" panose="02020603050405020304" pitchFamily="18" charset="0"/>
              <a:sym typeface="+mn-ea"/>
            </a:endParaRPr>
          </a:p>
        </p:txBody>
      </p:sp>
      <p:sp>
        <p:nvSpPr>
          <p:cNvPr id="12" name="流程图: 终止 11">
            <a:hlinkClick r:id="rId2" action="ppaction://hlinksldjump"/>
          </p:cNvPr>
          <p:cNvSpPr/>
          <p:nvPr/>
        </p:nvSpPr>
        <p:spPr>
          <a:xfrm>
            <a:off x="9263885" y="5339714"/>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783520" y="1310323"/>
            <a:ext cx="10821048" cy="4523105"/>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2.</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速度</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物理意义：</a:t>
            </a:r>
            <a:r>
              <a:rPr lang="zh-CN" altLang="en-US" sz="2400" dirty="0">
                <a:solidFill>
                  <a:prstClr val="black"/>
                </a:solidFill>
                <a:latin typeface="Times New Roman" panose="02020603050405020304" pitchFamily="18" charset="0"/>
                <a:cs typeface="Times New Roman" panose="02020603050405020304" pitchFamily="18" charset="0"/>
                <a:sym typeface="+mn-ea"/>
              </a:rPr>
              <a:t>描述物体运动快慢的物理量。                   </a:t>
            </a:r>
            <a:endParaRPr lang="zh-CN" altLang="en-US" sz="2400" dirty="0">
              <a:solidFill>
                <a:prstClr val="black"/>
              </a:solidFill>
              <a:latin typeface="Times New Roman" panose="02020603050405020304" pitchFamily="18" charset="0"/>
              <a:cs typeface="Times New Roman" panose="02020603050405020304" pitchFamily="18" charset="0"/>
              <a:sym typeface="+mn-ea"/>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定义：</a:t>
            </a:r>
            <a:r>
              <a:rPr lang="zh-CN" altLang="en-US" sz="2400" dirty="0">
                <a:solidFill>
                  <a:prstClr val="black"/>
                </a:solidFill>
                <a:latin typeface="Times New Roman" panose="02020603050405020304" pitchFamily="18" charset="0"/>
                <a:cs typeface="Times New Roman" panose="02020603050405020304" pitchFamily="18" charset="0"/>
                <a:sym typeface="+mn-ea"/>
              </a:rPr>
              <a:t>物体通过的路程与通过这段路程所用时间的比值叫做速度</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公式</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________</a:t>
            </a:r>
            <a:r>
              <a:rPr lang="zh-CN" altLang="en-US" sz="2400" dirty="0">
                <a:solidFill>
                  <a:prstClr val="black"/>
                </a:solidFill>
                <a:latin typeface="Times New Roman" panose="02020603050405020304" pitchFamily="18" charset="0"/>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i="1" dirty="0">
                <a:solidFill>
                  <a:prstClr val="black"/>
                </a:solidFill>
                <a:latin typeface="Times New Roman" panose="02020603050405020304" pitchFamily="18" charset="0"/>
                <a:cs typeface="Times New Roman" panose="02020603050405020304" pitchFamily="18" charset="0"/>
              </a:rPr>
              <a:t>s</a:t>
            </a:r>
            <a:r>
              <a:rPr lang="zh-CN" altLang="en-US" sz="2400" dirty="0">
                <a:solidFill>
                  <a:prstClr val="black"/>
                </a:solidFill>
                <a:latin typeface="Times New Roman" panose="02020603050405020304" pitchFamily="18" charset="0"/>
                <a:cs typeface="Times New Roman" panose="02020603050405020304" pitchFamily="18" charset="0"/>
              </a:rPr>
              <a:t>表示</a:t>
            </a:r>
            <a:r>
              <a:rPr lang="en-US" altLang="zh-CN" sz="2400" dirty="0">
                <a:solidFill>
                  <a:prstClr val="black"/>
                </a:solidFill>
                <a:latin typeface="Times New Roman" panose="02020603050405020304" pitchFamily="18" charset="0"/>
                <a:cs typeface="Times New Roman" panose="02020603050405020304" pitchFamily="18" charset="0"/>
              </a:rPr>
              <a:t>_________</a:t>
            </a:r>
            <a:r>
              <a:rPr lang="zh-CN" altLang="en-US" sz="2400" dirty="0">
                <a:solidFill>
                  <a:prstClr val="black"/>
                </a:solidFill>
                <a:latin typeface="Times New Roman" panose="02020603050405020304" pitchFamily="18" charset="0"/>
                <a:cs typeface="Times New Roman" panose="02020603050405020304" pitchFamily="18" charset="0"/>
              </a:rPr>
              <a:t>，单位为</a:t>
            </a:r>
            <a:r>
              <a:rPr lang="en-US" altLang="zh-CN" sz="2400" dirty="0">
                <a:solidFill>
                  <a:prstClr val="black"/>
                </a:solidFill>
                <a:latin typeface="Times New Roman" panose="02020603050405020304" pitchFamily="18" charset="0"/>
                <a:cs typeface="Times New Roman" panose="02020603050405020304" pitchFamily="18" charset="0"/>
              </a:rPr>
              <a:t>m</a:t>
            </a:r>
            <a:r>
              <a:rPr lang="zh-CN" altLang="en-US" sz="2400" dirty="0">
                <a:solidFill>
                  <a:prstClr val="black"/>
                </a:solidFill>
                <a:latin typeface="Times New Roman" panose="02020603050405020304" pitchFamily="18" charset="0"/>
                <a:cs typeface="Times New Roman" panose="02020603050405020304" pitchFamily="18" charset="0"/>
              </a:rPr>
              <a:t>或</a:t>
            </a:r>
            <a:r>
              <a:rPr lang="en-US" altLang="zh-CN" sz="2400" dirty="0">
                <a:solidFill>
                  <a:prstClr val="black"/>
                </a:solidFill>
                <a:latin typeface="Times New Roman" panose="02020603050405020304" pitchFamily="18" charset="0"/>
                <a:cs typeface="Times New Roman" panose="02020603050405020304" pitchFamily="18" charset="0"/>
              </a:rPr>
              <a:t>km</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i="1" dirty="0">
                <a:solidFill>
                  <a:prstClr val="black"/>
                </a:solidFill>
                <a:latin typeface="Times New Roman" panose="02020603050405020304" pitchFamily="18" charset="0"/>
                <a:cs typeface="Times New Roman" panose="02020603050405020304" pitchFamily="18" charset="0"/>
              </a:rPr>
              <a:t>t</a:t>
            </a:r>
            <a:r>
              <a:rPr lang="zh-CN" altLang="en-US" sz="2400" dirty="0">
                <a:solidFill>
                  <a:prstClr val="black"/>
                </a:solidFill>
                <a:latin typeface="Times New Roman" panose="02020603050405020304" pitchFamily="18" charset="0"/>
                <a:cs typeface="Times New Roman" panose="02020603050405020304" pitchFamily="18" charset="0"/>
              </a:rPr>
              <a:t>表示</a:t>
            </a:r>
            <a:r>
              <a:rPr lang="en-US" altLang="zh-CN" sz="2400" dirty="0">
                <a:solidFill>
                  <a:prstClr val="black"/>
                </a:solidFill>
                <a:latin typeface="Times New Roman" panose="02020603050405020304" pitchFamily="18" charset="0"/>
                <a:cs typeface="Times New Roman" panose="02020603050405020304" pitchFamily="18" charset="0"/>
              </a:rPr>
              <a:t>_________,</a:t>
            </a:r>
            <a:r>
              <a:rPr lang="zh-CN" altLang="en-US" sz="2400" dirty="0">
                <a:solidFill>
                  <a:prstClr val="black"/>
                </a:solidFill>
                <a:latin typeface="Times New Roman" panose="02020603050405020304" pitchFamily="18" charset="0"/>
                <a:cs typeface="Times New Roman" panose="02020603050405020304" pitchFamily="18" charset="0"/>
              </a:rPr>
              <a:t>单位为</a:t>
            </a:r>
            <a:r>
              <a:rPr lang="en-US" altLang="zh-CN" sz="2400" dirty="0">
                <a:solidFill>
                  <a:prstClr val="black"/>
                </a:solidFill>
                <a:latin typeface="Times New Roman" panose="02020603050405020304" pitchFamily="18" charset="0"/>
                <a:cs typeface="Times New Roman" panose="02020603050405020304" pitchFamily="18" charset="0"/>
              </a:rPr>
              <a:t>s</a:t>
            </a:r>
            <a:r>
              <a:rPr lang="zh-CN" altLang="en-US" sz="2400" dirty="0">
                <a:solidFill>
                  <a:prstClr val="black"/>
                </a:solidFill>
                <a:latin typeface="Times New Roman" panose="02020603050405020304" pitchFamily="18" charset="0"/>
                <a:cs typeface="Times New Roman" panose="02020603050405020304" pitchFamily="18" charset="0"/>
              </a:rPr>
              <a:t>或</a:t>
            </a:r>
            <a:r>
              <a:rPr lang="en-US" altLang="zh-CN" sz="2400" dirty="0">
                <a:solidFill>
                  <a:prstClr val="black"/>
                </a:solidFill>
                <a:latin typeface="Times New Roman" panose="02020603050405020304" pitchFamily="18" charset="0"/>
                <a:cs typeface="Times New Roman" panose="02020603050405020304" pitchFamily="18" charset="0"/>
              </a:rPr>
              <a:t>h;</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i="1" dirty="0">
                <a:solidFill>
                  <a:prstClr val="black"/>
                </a:solidFill>
                <a:latin typeface="Times New Roman" panose="02020603050405020304" pitchFamily="18" charset="0"/>
                <a:cs typeface="Times New Roman" panose="02020603050405020304" pitchFamily="18" charset="0"/>
              </a:rPr>
              <a:t>v</a:t>
            </a:r>
            <a:r>
              <a:rPr lang="zh-CN" altLang="en-US" sz="2400" dirty="0">
                <a:solidFill>
                  <a:prstClr val="black"/>
                </a:solidFill>
                <a:latin typeface="Times New Roman" panose="02020603050405020304" pitchFamily="18" charset="0"/>
                <a:cs typeface="Times New Roman" panose="02020603050405020304" pitchFamily="18" charset="0"/>
              </a:rPr>
              <a:t>表示速度，单位为</a:t>
            </a:r>
            <a:r>
              <a:rPr lang="en-US" altLang="zh-CN" sz="2400" dirty="0">
                <a:solidFill>
                  <a:prstClr val="black"/>
                </a:solidFill>
                <a:latin typeface="Times New Roman" panose="02020603050405020304" pitchFamily="18" charset="0"/>
                <a:cs typeface="Times New Roman" panose="02020603050405020304" pitchFamily="18" charset="0"/>
              </a:rPr>
              <a:t>m/s</a:t>
            </a:r>
            <a:r>
              <a:rPr lang="zh-CN" altLang="en-US" sz="2400" dirty="0">
                <a:solidFill>
                  <a:prstClr val="black"/>
                </a:solidFill>
                <a:latin typeface="Times New Roman" panose="02020603050405020304" pitchFamily="18" charset="0"/>
                <a:cs typeface="Times New Roman" panose="02020603050405020304" pitchFamily="18" charset="0"/>
              </a:rPr>
              <a:t>或</a:t>
            </a:r>
            <a:r>
              <a:rPr lang="en-US" altLang="zh-CN" sz="2400" dirty="0">
                <a:solidFill>
                  <a:prstClr val="black"/>
                </a:solidFill>
                <a:latin typeface="Times New Roman" panose="02020603050405020304" pitchFamily="18" charset="0"/>
                <a:cs typeface="Times New Roman" panose="02020603050405020304" pitchFamily="18" charset="0"/>
              </a:rPr>
              <a:t>km/h</a:t>
            </a:r>
            <a:r>
              <a:rPr lang="zh-CN" altLang="en-US" sz="2400" dirty="0">
                <a:solidFill>
                  <a:prstClr val="black"/>
                </a:solidFill>
                <a:latin typeface="Times New Roman" panose="02020603050405020304" pitchFamily="18" charset="0"/>
                <a:cs typeface="Times New Roman" panose="02020603050405020304" pitchFamily="18" charset="0"/>
              </a:rPr>
              <a:t>，在数值上等于物体在单位时间内通过的路程。</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单位换算</a:t>
            </a:r>
            <a:r>
              <a:rPr lang="zh-CN" altLang="en-US" sz="2400" dirty="0">
                <a:solidFill>
                  <a:prstClr val="black"/>
                </a:solidFill>
                <a:latin typeface="Times New Roman" panose="02020603050405020304" pitchFamily="18" charset="0"/>
                <a:cs typeface="Times New Roman" panose="02020603050405020304" pitchFamily="18" charset="0"/>
              </a:rPr>
              <a:t>：</a:t>
            </a:r>
            <a:r>
              <a:rPr lang="en-US" altLang="zh-CN" sz="2400" dirty="0">
                <a:solidFill>
                  <a:prstClr val="black"/>
                </a:solidFill>
                <a:latin typeface="Times New Roman" panose="02020603050405020304" pitchFamily="18" charset="0"/>
                <a:cs typeface="Times New Roman" panose="02020603050405020304" pitchFamily="18" charset="0"/>
              </a:rPr>
              <a:t>1 m/s=________km/h</a:t>
            </a:r>
            <a:r>
              <a:rPr lang="zh-CN" altLang="en-US" sz="2400" dirty="0">
                <a:solidFill>
                  <a:prstClr val="black"/>
                </a:solidFill>
                <a:latin typeface="Times New Roman" panose="02020603050405020304" pitchFamily="18" charset="0"/>
                <a:cs typeface="Times New Roman" panose="02020603050405020304" pitchFamily="18" charset="0"/>
              </a:rPr>
              <a:t>。</a:t>
            </a:r>
            <a:endParaRPr lang="zh-CN" altLang="en-US" sz="2400" dirty="0">
              <a:solidFill>
                <a:prstClr val="black"/>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10" name="文本框 9"/>
              <p:cNvSpPr txBox="1"/>
              <p:nvPr/>
            </p:nvSpPr>
            <p:spPr>
              <a:xfrm>
                <a:off x="1800661" y="1048646"/>
                <a:ext cx="1515110" cy="584584"/>
              </a:xfrm>
              <a:prstGeom prst="rect">
                <a:avLst/>
              </a:prstGeom>
              <a:noFill/>
              <a:ln w="9525">
                <a:noFill/>
              </a:ln>
            </p:spPr>
            <p:txBody>
              <a:bodyPr wrap="square">
                <a:spAutoFit/>
              </a:bodyPr>
              <a:lstStyle/>
              <a:p>
                <a:r>
                  <a:rPr lang="en-US" altLang="zh-CN" sz="240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v=</a:t>
                </a:r>
                <a14:m>
                  <m:oMath xmlns:m="http://schemas.openxmlformats.org/officeDocument/2006/math">
                    <m:f>
                      <m:fPr>
                        <m:ctrlPr>
                          <a:rPr lang="en-US" altLang="zh-CN" sz="2400" i="1" smtClean="0">
                            <a:solidFill>
                              <a:srgbClr val="FF0000"/>
                            </a:solidFill>
                            <a:latin typeface="Cambria Math" panose="02040503050406030204" pitchFamily="18" charset="0"/>
                            <a:ea typeface="宋体" panose="02010600030101010101" pitchFamily="2" charset="-122"/>
                            <a:cs typeface="Times New Roman" panose="02020603050405020304" pitchFamily="18" charset="0"/>
                          </a:rPr>
                        </m:ctrlPr>
                      </m:fPr>
                      <m:num>
                        <m:r>
                          <a:rPr lang="en-US" altLang="zh-CN" sz="2400" i="1">
                            <a:solidFill>
                              <a:srgbClr val="FF0000"/>
                            </a:solidFill>
                            <a:latin typeface="Cambria Math" panose="02040503050406030204" pitchFamily="18" charset="0"/>
                            <a:ea typeface="宋体" panose="02010600030101010101" pitchFamily="2" charset="-122"/>
                            <a:cs typeface="Times New Roman" panose="02020603050405020304" pitchFamily="18" charset="0"/>
                          </a:rPr>
                          <m:t>𝑠</m:t>
                        </m:r>
                      </m:num>
                      <m:den>
                        <m:r>
                          <a:rPr lang="en-US" altLang="zh-CN" sz="2400" i="1">
                            <a:solidFill>
                              <a:srgbClr val="FF0000"/>
                            </a:solidFill>
                            <a:latin typeface="Cambria Math" panose="02040503050406030204" pitchFamily="18" charset="0"/>
                            <a:ea typeface="宋体" panose="02010600030101010101" pitchFamily="2" charset="-122"/>
                            <a:cs typeface="Times New Roman" panose="02020603050405020304" pitchFamily="18" charset="0"/>
                          </a:rPr>
                          <m:t>𝑡</m:t>
                        </m:r>
                      </m:den>
                    </m:f>
                  </m:oMath>
                </a14:m>
                <a:endParaRPr lang="zh-CN" altLang="en-US" sz="2400" i="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p:sp>
            <p:nvSpPr>
              <p:cNvPr id="10" name="文本框 9"/>
              <p:cNvSpPr txBox="1">
                <a:spLocks noRot="1" noChangeAspect="1" noMove="1" noResize="1" noEditPoints="1" noAdjustHandles="1" noChangeArrowheads="1" noChangeShapeType="1" noTextEdit="1"/>
              </p:cNvSpPr>
              <p:nvPr/>
            </p:nvSpPr>
            <p:spPr>
              <a:xfrm>
                <a:off x="1800860" y="2870200"/>
                <a:ext cx="1922145" cy="709930"/>
              </a:xfrm>
              <a:prstGeom prst="rect">
                <a:avLst/>
              </a:prstGeom>
              <a:blipFill rotWithShape="1">
                <a:blip r:embed="rId1"/>
                <a:stretch>
                  <a:fillRect l="-6024" t="-1042" b="-9375"/>
                </a:stretch>
              </a:blipFill>
              <a:ln w="9525">
                <a:noFill/>
              </a:ln>
            </p:spPr>
            <p:txBody>
              <a:bodyPr/>
              <a:lstStyle/>
              <a:p>
                <a:r>
                  <a:rPr lang="zh-CN" altLang="en-US" sz="2400">
                    <a:noFill/>
                    <a:latin typeface="Times New Roman" panose="02020603050405020304" pitchFamily="18" charset="0"/>
                    <a:cs typeface="Times New Roman" panose="02020603050405020304" pitchFamily="18" charset="0"/>
                  </a:rPr>
                  <a:t> </a:t>
                </a:r>
                <a:endParaRPr lang="zh-CN" altLang="en-US" sz="2400">
                  <a:noFill/>
                  <a:latin typeface="Times New Roman" panose="02020603050405020304" pitchFamily="18" charset="0"/>
                  <a:cs typeface="Times New Roman" panose="02020603050405020304" pitchFamily="18" charset="0"/>
                </a:endParaRPr>
              </a:p>
            </p:txBody>
          </p:sp>
        </mc:Fallback>
      </mc:AlternateContent>
      <p:sp>
        <p:nvSpPr>
          <p:cNvPr id="12" name="文本框 11"/>
          <p:cNvSpPr txBox="1"/>
          <p:nvPr/>
        </p:nvSpPr>
        <p:spPr>
          <a:xfrm>
            <a:off x="1800661" y="3601787"/>
            <a:ext cx="792480" cy="46037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路程</a:t>
            </a:r>
            <a:endParaRPr lang="zh-CN" altLang="en-US" sz="2400" dirty="0">
              <a:solidFill>
                <a:srgbClr val="FF0000"/>
              </a:solidFill>
              <a:latin typeface="Times New Roman" panose="02020603050405020304" pitchFamily="18" charset="0"/>
            </a:endParaRPr>
          </a:p>
        </p:txBody>
      </p:sp>
      <p:sp>
        <p:nvSpPr>
          <p:cNvPr id="13" name="文本框 12"/>
          <p:cNvSpPr txBox="1"/>
          <p:nvPr/>
        </p:nvSpPr>
        <p:spPr>
          <a:xfrm>
            <a:off x="1800661" y="4197145"/>
            <a:ext cx="792480" cy="46037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时间</a:t>
            </a:r>
            <a:endParaRPr lang="zh-CN" altLang="en-US" sz="2400" dirty="0">
              <a:solidFill>
                <a:srgbClr val="FF0000"/>
              </a:solidFill>
              <a:latin typeface="Times New Roman" panose="02020603050405020304" pitchFamily="18" charset="0"/>
            </a:endParaRPr>
          </a:p>
        </p:txBody>
      </p:sp>
      <p:sp>
        <p:nvSpPr>
          <p:cNvPr id="14" name="文本框 13"/>
          <p:cNvSpPr txBox="1"/>
          <p:nvPr/>
        </p:nvSpPr>
        <p:spPr>
          <a:xfrm>
            <a:off x="3562344" y="5262755"/>
            <a:ext cx="56388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3.6</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4" name="流程图: 终止 3">
            <a:hlinkClick r:id="rId2" action="ppaction://hlinksldjump"/>
          </p:cNvPr>
          <p:cNvSpPr/>
          <p:nvPr/>
        </p:nvSpPr>
        <p:spPr>
          <a:xfrm>
            <a:off x="9248010" y="5544184"/>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P spid="10" grpId="2" bldLvl="0" animBg="1"/>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2648745" y="1615440"/>
            <a:ext cx="6904355" cy="828040"/>
            <a:chOff x="4509" y="3668"/>
            <a:chExt cx="10873" cy="1304"/>
          </a:xfrm>
        </p:grpSpPr>
        <p:sp>
          <p:nvSpPr>
            <p:cNvPr id="7"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8"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0"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8" name="文本框 17">
              <a:hlinkClick r:id="rId4"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rPr>
                <a:t>回归教材</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4" name="组合 3"/>
          <p:cNvGrpSpPr/>
          <p:nvPr/>
        </p:nvGrpSpPr>
        <p:grpSpPr>
          <a:xfrm>
            <a:off x="2648745" y="3735070"/>
            <a:ext cx="6904355" cy="828040"/>
            <a:chOff x="4509" y="5746"/>
            <a:chExt cx="10873" cy="1304"/>
          </a:xfrm>
        </p:grpSpPr>
        <p:grpSp>
          <p:nvGrpSpPr>
            <p:cNvPr id="3081" name="组合 4"/>
            <p:cNvGrpSpPr/>
            <p:nvPr userDrawn="1"/>
          </p:nvGrpSpPr>
          <p:grpSpPr>
            <a:xfrm>
              <a:off x="4509" y="5746"/>
              <a:ext cx="10873" cy="1304"/>
              <a:chOff x="5246" y="3834"/>
              <a:chExt cx="10176" cy="1304"/>
            </a:xfrm>
          </p:grpSpPr>
          <p:sp>
            <p:nvSpPr>
              <p:cNvPr id="2" name="圆角矩形 6"/>
              <p:cNvSpPr/>
              <p:nvPr>
                <p:custDataLst>
                  <p:tags r:id="rId5"/>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椭圆 7"/>
              <p:cNvSpPr>
                <a:spLocks noChangeAspect="1"/>
              </p:cNvSpPr>
              <p:nvPr>
                <p:custDataLst>
                  <p:tags r:id="rId6"/>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4"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19" name="文本框 18">
              <a:hlinkClick r:id="rId7" action="ppaction://hlinksldjump"/>
            </p:cNvPr>
            <p:cNvSpPr txBox="1"/>
            <p:nvPr/>
          </p:nvSpPr>
          <p:spPr>
            <a:xfrm>
              <a:off x="7051" y="5911"/>
              <a:ext cx="7718" cy="919"/>
            </a:xfrm>
            <a:prstGeom prst="rect">
              <a:avLst/>
            </a:prstGeom>
            <a:noFill/>
          </p:spPr>
          <p:txBody>
            <a:bodyPr wrap="square" rtlCol="0">
              <a:spAutoFit/>
            </a:bodyPr>
            <a:lstStyle/>
            <a:p>
              <a:pPr algn="ctr"/>
              <a:r>
                <a:rPr lang="zh-CN" altLang="en-US" sz="3200" b="1" dirty="0">
                  <a:solidFill>
                    <a:prstClr val="black"/>
                  </a:solidFill>
                  <a:latin typeface="黑体" panose="02010609060101010101" pitchFamily="49" charset="-122"/>
                  <a:ea typeface="黑体" panose="02010609060101010101" pitchFamily="49" charset="-122"/>
                </a:rPr>
                <a:t>实验突破</a:t>
              </a:r>
              <a:endParaRPr lang="zh-CN" altLang="en-US" sz="3200" b="1" dirty="0">
                <a:solidFill>
                  <a:prstClr val="black"/>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2648745" y="5054600"/>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10" name="圆角矩形 6"/>
              <p:cNvSpPr/>
              <p:nvPr>
                <p:custDataLst>
                  <p:tags r:id="rId8"/>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9"/>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latin typeface="Calibri" panose="020F0502020204030204"/>
                  <a:ea typeface="宋体" panose="02010600030101010101" pitchFamily="2" charset="-122"/>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3" name="文本框 22">
              <a:hlinkClick r:id="rId10" action="ppaction://hlinksldjump"/>
            </p:cNvPr>
            <p:cNvSpPr txBox="1"/>
            <p:nvPr/>
          </p:nvSpPr>
          <p:spPr>
            <a:xfrm>
              <a:off x="6415" y="8043"/>
              <a:ext cx="8692" cy="919"/>
            </a:xfrm>
            <a:prstGeom prst="rect">
              <a:avLst/>
            </a:prstGeom>
            <a:noFill/>
          </p:spPr>
          <p:txBody>
            <a:bodyPr wrap="square" rtlCol="0">
              <a:spAutoFit/>
            </a:bodyPr>
            <a:lstStyle/>
            <a:p>
              <a:pPr algn="ct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北京</a:t>
              </a:r>
              <a:r>
                <a:rPr lang="en-US" altLang="zh-CN"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2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7" name="流程图: 离页连接符 16"/>
          <p:cNvSpPr/>
          <p:nvPr/>
        </p:nvSpPr>
        <p:spPr>
          <a:xfrm rot="5400000">
            <a:off x="10195995"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sp>
        <p:nvSpPr>
          <p:cNvPr id="71" name="文本框 78">
            <a:hlinkClick r:id="rId4" action="ppaction://hlinksldjump"/>
          </p:cNvPr>
          <p:cNvSpPr txBox="1"/>
          <p:nvPr/>
        </p:nvSpPr>
        <p:spPr>
          <a:xfrm>
            <a:off x="3996215" y="2794000"/>
            <a:ext cx="2572385" cy="553720"/>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图说物理</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9" name="文本框 78">
            <a:hlinkClick r:id="rId11" action="ppaction://hlinksldjump"/>
          </p:cNvPr>
          <p:cNvSpPr txBox="1"/>
          <p:nvPr/>
        </p:nvSpPr>
        <p:spPr>
          <a:xfrm>
            <a:off x="6540025" y="2794000"/>
            <a:ext cx="2572385" cy="553720"/>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spTree>
    <p:custDataLst>
      <p:tags r:id="rId12"/>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743515" y="1487899"/>
            <a:ext cx="10821048" cy="3415030"/>
          </a:xfrm>
          <a:prstGeom prst="rect">
            <a:avLst/>
          </a:prstGeom>
          <a:noFill/>
        </p:spPr>
        <p:txBody>
          <a:bodyPr wrap="square" rtlCol="0">
            <a:spAutoFit/>
          </a:bodyPr>
          <a:lstStyle/>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3.</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sym typeface="+mn-ea"/>
              </a:rPr>
              <a:t>匀速直线运动</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sym typeface="+mn-ea"/>
              </a:rPr>
              <a:t>物体运动速度不变的直线运动。匀速直线</a:t>
            </a:r>
            <a:endParaRPr lang="en-US" altLang="zh-CN"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sym typeface="+mn-ea"/>
              </a:rPr>
              <a:t>运动的</a:t>
            </a:r>
            <a:r>
              <a:rPr lang="en-US" altLang="zh-CN" sz="2400" i="1" dirty="0">
                <a:solidFill>
                  <a:prstClr val="black"/>
                </a:solidFill>
                <a:latin typeface="Times New Roman" panose="02020603050405020304" pitchFamily="18" charset="0"/>
                <a:cs typeface="Times New Roman" panose="02020603050405020304" pitchFamily="18" charset="0"/>
                <a:sym typeface="+mn-ea"/>
              </a:rPr>
              <a:t>v</a:t>
            </a:r>
            <a:r>
              <a:rPr lang="en-US" altLang="zh-CN" sz="2400" dirty="0">
                <a:solidFill>
                  <a:prstClr val="black"/>
                </a:solidFill>
                <a:latin typeface="Times New Roman" panose="02020603050405020304" pitchFamily="18" charset="0"/>
                <a:cs typeface="Times New Roman" panose="02020603050405020304" pitchFamily="18" charset="0"/>
                <a:sym typeface="+mn-ea"/>
              </a:rPr>
              <a:t>-</a:t>
            </a:r>
            <a:r>
              <a:rPr lang="en-US" altLang="zh-CN" sz="2400" i="1" dirty="0">
                <a:solidFill>
                  <a:prstClr val="black"/>
                </a:solidFill>
                <a:latin typeface="Times New Roman" panose="02020603050405020304" pitchFamily="18" charset="0"/>
                <a:cs typeface="Times New Roman" panose="02020603050405020304" pitchFamily="18" charset="0"/>
                <a:sym typeface="+mn-ea"/>
              </a:rPr>
              <a:t>t</a:t>
            </a:r>
            <a:r>
              <a:rPr lang="zh-CN" altLang="en-US" sz="2400" dirty="0">
                <a:solidFill>
                  <a:prstClr val="black"/>
                </a:solidFill>
                <a:latin typeface="Times New Roman" panose="02020603050405020304" pitchFamily="18" charset="0"/>
                <a:cs typeface="Times New Roman" panose="02020603050405020304" pitchFamily="18" charset="0"/>
                <a:sym typeface="+mn-ea"/>
              </a:rPr>
              <a:t>图像和</a:t>
            </a:r>
            <a:r>
              <a:rPr lang="en-US" altLang="zh-CN" sz="2400" i="1" dirty="0">
                <a:solidFill>
                  <a:prstClr val="black"/>
                </a:solidFill>
                <a:latin typeface="Times New Roman" panose="02020603050405020304" pitchFamily="18" charset="0"/>
                <a:cs typeface="Times New Roman" panose="02020603050405020304" pitchFamily="18" charset="0"/>
                <a:sym typeface="+mn-ea"/>
              </a:rPr>
              <a:t>s</a:t>
            </a:r>
            <a:r>
              <a:rPr lang="en-US" altLang="zh-CN" sz="2400" dirty="0">
                <a:solidFill>
                  <a:prstClr val="black"/>
                </a:solidFill>
                <a:latin typeface="Times New Roman" panose="02020603050405020304" pitchFamily="18" charset="0"/>
                <a:cs typeface="Times New Roman" panose="02020603050405020304" pitchFamily="18" charset="0"/>
                <a:sym typeface="+mn-ea"/>
              </a:rPr>
              <a:t>-</a:t>
            </a:r>
            <a:r>
              <a:rPr lang="en-US" altLang="zh-CN" sz="2400" i="1" dirty="0">
                <a:solidFill>
                  <a:prstClr val="black"/>
                </a:solidFill>
                <a:latin typeface="Times New Roman" panose="02020603050405020304" pitchFamily="18" charset="0"/>
                <a:cs typeface="Times New Roman" panose="02020603050405020304" pitchFamily="18" charset="0"/>
                <a:sym typeface="+mn-ea"/>
              </a:rPr>
              <a:t>t</a:t>
            </a:r>
            <a:r>
              <a:rPr lang="zh-CN" altLang="en-US" sz="2400" dirty="0">
                <a:solidFill>
                  <a:prstClr val="black"/>
                </a:solidFill>
                <a:latin typeface="Times New Roman" panose="02020603050405020304" pitchFamily="18" charset="0"/>
                <a:cs typeface="Times New Roman" panose="02020603050405020304" pitchFamily="18" charset="0"/>
                <a:sym typeface="+mn-ea"/>
              </a:rPr>
              <a:t>图像，如右图所示。</a:t>
            </a:r>
            <a:endParaRPr lang="zh-CN" altLang="en-US" sz="2400" dirty="0">
              <a:solidFill>
                <a:prstClr val="black"/>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4.</a:t>
            </a:r>
            <a:r>
              <a:rPr lang="zh-CN" altLang="en-US"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变速直线运动</a:t>
            </a:r>
            <a:endParaRPr lang="en-US" altLang="zh-CN" sz="24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dirty="0">
                <a:solidFill>
                  <a:prstClr val="black"/>
                </a:solidFill>
                <a:latin typeface="Times New Roman" panose="02020603050405020304" pitchFamily="18" charset="0"/>
                <a:cs typeface="Times New Roman" panose="02020603050405020304" pitchFamily="18" charset="0"/>
              </a:rPr>
              <a:t>速度变化的直线运动。也可以用</a:t>
            </a:r>
            <a:r>
              <a:rPr lang="en-US" altLang="zh-CN" sz="2400" i="1" dirty="0">
                <a:solidFill>
                  <a:prstClr val="black"/>
                </a:solidFill>
                <a:latin typeface="Times New Roman" panose="02020603050405020304" pitchFamily="18" charset="0"/>
                <a:cs typeface="Times New Roman" panose="02020603050405020304" pitchFamily="18" charset="0"/>
              </a:rPr>
              <a:t>v</a:t>
            </a:r>
            <a:r>
              <a:rPr lang="en-US" altLang="zh-CN" sz="2400" dirty="0">
                <a:solidFill>
                  <a:prstClr val="black"/>
                </a:solidFill>
                <a:latin typeface="Times New Roman" panose="02020603050405020304" pitchFamily="18" charset="0"/>
                <a:cs typeface="Times New Roman" panose="02020603050405020304" pitchFamily="18" charset="0"/>
              </a:rPr>
              <a:t>=    </a:t>
            </a:r>
            <a:r>
              <a:rPr lang="zh-CN" altLang="en-US" sz="2400" dirty="0">
                <a:solidFill>
                  <a:prstClr val="black"/>
                </a:solidFill>
                <a:latin typeface="Times New Roman" panose="02020603050405020304" pitchFamily="18" charset="0"/>
                <a:cs typeface="Times New Roman" panose="02020603050405020304" pitchFamily="18" charset="0"/>
              </a:rPr>
              <a:t>来描述运动的快慢，这样算出来的速度叫做平均速度。</a:t>
            </a:r>
            <a:endParaRPr lang="zh-CN" altLang="en-US" sz="2400" dirty="0">
              <a:solidFill>
                <a:prstClr val="black"/>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2" name="文本框 1"/>
              <p:cNvSpPr txBox="1"/>
              <p:nvPr/>
            </p:nvSpPr>
            <p:spPr>
              <a:xfrm>
                <a:off x="5421797" y="1920435"/>
                <a:ext cx="418563" cy="63248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altLang="zh-CN" sz="2400" i="1" smtClean="0">
                              <a:latin typeface="Cambria Math" panose="02040503050406030204" pitchFamily="18" charset="0"/>
                            </a:rPr>
                          </m:ctrlPr>
                        </m:fPr>
                        <m:num>
                          <m:r>
                            <a:rPr lang="en-US" altLang="zh-CN" sz="2400" b="0" i="1">
                              <a:latin typeface="Cambria Math" panose="02040503050406030204" pitchFamily="18" charset="0"/>
                            </a:rPr>
                            <m:t>𝑠</m:t>
                          </m:r>
                        </m:num>
                        <m:den>
                          <m:r>
                            <a:rPr lang="en-US" altLang="zh-CN" sz="2400" b="0" i="1">
                              <a:latin typeface="Cambria Math" panose="02040503050406030204" pitchFamily="18" charset="0"/>
                            </a:rPr>
                            <m:t>𝑡</m:t>
                          </m:r>
                        </m:den>
                      </m:f>
                    </m:oMath>
                  </m:oMathPara>
                </a14:m>
                <a:endParaRPr lang="zh-CN" altLang="en-US" sz="2400" i="1" dirty="0">
                  <a:latin typeface="Times New Roman" panose="02020603050405020304" pitchFamily="18" charset="0"/>
                  <a:cs typeface="Times New Roman" panose="02020603050405020304" pitchFamily="18"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5381792" y="3760665"/>
                <a:ext cx="418563" cy="632481"/>
              </a:xfrm>
              <a:prstGeom prst="rect">
                <a:avLst/>
              </a:prstGeom>
              <a:blipFill rotWithShape="1">
                <a:blip r:embed="rId1"/>
                <a:stretch>
                  <a:fillRect/>
                </a:stretch>
              </a:blipFill>
            </p:spPr>
            <p:txBody>
              <a:bodyPr/>
              <a:lstStyle/>
              <a:p>
                <a:r>
                  <a:rPr lang="zh-CN" altLang="en-US">
                    <a:noFill/>
                  </a:rPr>
                  <a:t> </a:t>
                </a:r>
                <a:endParaRPr lang="zh-CN" altLang="en-US">
                  <a:noFill/>
                </a:endParaRPr>
              </a:p>
            </p:txBody>
          </p:sp>
        </mc:Fallback>
      </mc:AlternateContent>
      <p:pic>
        <p:nvPicPr>
          <p:cNvPr id="4" name="图片 3"/>
          <p:cNvPicPr>
            <a:picLocks noChangeAspect="1"/>
          </p:cNvPicPr>
          <p:nvPr/>
        </p:nvPicPr>
        <p:blipFill>
          <a:blip r:embed="rId2"/>
          <a:stretch>
            <a:fillRect/>
          </a:stretch>
        </p:blipFill>
        <p:spPr>
          <a:xfrm>
            <a:off x="6870700" y="1214120"/>
            <a:ext cx="3851275" cy="2309495"/>
          </a:xfrm>
          <a:prstGeom prst="rect">
            <a:avLst/>
          </a:prstGeom>
        </p:spPr>
      </p:pic>
      <p:sp>
        <p:nvSpPr>
          <p:cNvPr id="6" name="流程图: 终止 5">
            <a:hlinkClick r:id="rId3" action="ppaction://hlinksldjump"/>
          </p:cNvPr>
          <p:cNvSpPr/>
          <p:nvPr/>
        </p:nvSpPr>
        <p:spPr>
          <a:xfrm>
            <a:off x="9199115" y="5261609"/>
            <a:ext cx="2034540" cy="611505"/>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fontAlgn="base"/>
            <a:r>
              <a:rPr lang="zh-CN" altLang="en-US" sz="1815" b="1" noProof="1">
                <a:solidFill>
                  <a:prstClr val="black"/>
                </a:solidFill>
                <a:latin typeface="黑体" panose="02010609060101010101" pitchFamily="49" charset="-122"/>
                <a:ea typeface="黑体" panose="02010609060101010101" pitchFamily="49" charset="-122"/>
              </a:rPr>
              <a:t>返回思维导图</a:t>
            </a:r>
            <a:endParaRPr lang="zh-CN" altLang="en-US" sz="1815" b="1" noProof="1">
              <a:solidFill>
                <a:prstClr val="black"/>
              </a:solidFill>
              <a:latin typeface="黑体" panose="02010609060101010101" pitchFamily="49" charset="-122"/>
              <a:ea typeface="黑体" panose="02010609060101010101" pitchFamily="49"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80901"/>
          <p:cNvGrpSpPr/>
          <p:nvPr/>
        </p:nvGrpSpPr>
        <p:grpSpPr>
          <a:xfrm>
            <a:off x="1099980" y="1889247"/>
            <a:ext cx="8943975" cy="549274"/>
            <a:chOff x="473" y="933"/>
            <a:chExt cx="5634" cy="346"/>
          </a:xfrm>
        </p:grpSpPr>
        <p:sp>
          <p:nvSpPr>
            <p:cNvPr id="28677" name="文本框 80904"/>
            <p:cNvSpPr txBox="1"/>
            <p:nvPr/>
          </p:nvSpPr>
          <p:spPr>
            <a:xfrm>
              <a:off x="473" y="933"/>
              <a:ext cx="792" cy="327"/>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Calibri" panose="020F0502020204030204" charset="0"/>
                  <a:ea typeface="黑体" panose="02010609060101010101" pitchFamily="49" charset="-122"/>
                </a:rPr>
                <a:t>实验 </a:t>
              </a:r>
              <a:endParaRPr lang="zh-CN" altLang="en-US" sz="2800" b="1" dirty="0">
                <a:solidFill>
                  <a:prstClr val="black"/>
                </a:solidFill>
                <a:latin typeface="Calibri" panose="020F0502020204030204" charset="0"/>
                <a:ea typeface="黑体" panose="02010609060101010101" pitchFamily="49" charset="-122"/>
              </a:endParaRPr>
            </a:p>
          </p:txBody>
        </p:sp>
        <p:sp>
          <p:nvSpPr>
            <p:cNvPr id="28678" name="文本框 80905"/>
            <p:cNvSpPr txBox="1"/>
            <p:nvPr/>
          </p:nvSpPr>
          <p:spPr>
            <a:xfrm>
              <a:off x="1345" y="949"/>
              <a:ext cx="4762" cy="330"/>
            </a:xfrm>
            <a:prstGeom prst="rect">
              <a:avLst/>
            </a:prstGeom>
            <a:noFill/>
            <a:ln w="9525">
              <a:noFill/>
            </a:ln>
          </p:spPr>
          <p:txBody>
            <a:bodyPr>
              <a:spAutoFit/>
            </a:bodyPr>
            <a:lstStyle/>
            <a:p>
              <a:pPr>
                <a:spcBef>
                  <a:spcPct val="50000"/>
                </a:spcBef>
              </a:pPr>
              <a:r>
                <a:rPr lang="zh-CN" altLang="en-US" sz="2800" b="1" dirty="0">
                  <a:solidFill>
                    <a:prstClr val="black"/>
                  </a:solidFill>
                  <a:latin typeface="Calibri" panose="020F0502020204030204" charset="0"/>
                  <a:ea typeface="黑体" panose="02010609060101010101" pitchFamily="49" charset="-122"/>
                </a:rPr>
                <a:t>测量物体运动的平均速度</a:t>
              </a:r>
              <a:r>
                <a:rPr lang="zh-CN" altLang="en-US" sz="2400" dirty="0">
                  <a:solidFill>
                    <a:prstClr val="black"/>
                  </a:solidFill>
                  <a:latin typeface="Times New Roman" panose="02020603050405020304" pitchFamily="18" charset="0"/>
                  <a:ea typeface="黑体" panose="02010609060101010101" pitchFamily="49" charset="-122"/>
                </a:rPr>
                <a:t>［</a:t>
              </a:r>
              <a:r>
                <a:rPr lang="en-US" altLang="zh-CN" sz="2400" dirty="0">
                  <a:solidFill>
                    <a:prstClr val="black"/>
                  </a:solidFill>
                  <a:latin typeface="Times New Roman" panose="02020603050405020304" pitchFamily="18" charset="0"/>
                  <a:ea typeface="黑体" panose="02010609060101010101" pitchFamily="49" charset="-122"/>
                </a:rPr>
                <a:t>2016.26</a:t>
              </a:r>
              <a:r>
                <a:rPr lang="zh-CN" altLang="en-US" sz="2400" dirty="0">
                  <a:solidFill>
                    <a:prstClr val="black"/>
                  </a:solidFill>
                  <a:latin typeface="Times New Roman" panose="02020603050405020304" pitchFamily="18" charset="0"/>
                  <a:ea typeface="黑体" panose="02010609060101010101" pitchFamily="49" charset="-122"/>
                </a:rPr>
                <a:t>，</a:t>
              </a:r>
              <a:r>
                <a:rPr lang="en-US" altLang="zh-CN" sz="2400" dirty="0">
                  <a:solidFill>
                    <a:prstClr val="black"/>
                  </a:solidFill>
                  <a:latin typeface="Times New Roman" panose="02020603050405020304" pitchFamily="18" charset="0"/>
                  <a:ea typeface="黑体" panose="02010609060101010101" pitchFamily="49" charset="-122"/>
                </a:rPr>
                <a:t>2013.24</a:t>
              </a:r>
              <a:r>
                <a:rPr lang="zh-CN" altLang="en-US" sz="2400" dirty="0">
                  <a:solidFill>
                    <a:prstClr val="black"/>
                  </a:solidFill>
                  <a:latin typeface="Times New Roman" panose="02020603050405020304" pitchFamily="18" charset="0"/>
                  <a:ea typeface="黑体" panose="02010609060101010101" pitchFamily="49" charset="-122"/>
                </a:rPr>
                <a:t>］</a:t>
              </a:r>
              <a:endParaRPr lang="zh-CN" altLang="en-US" sz="2400" dirty="0">
                <a:solidFill>
                  <a:prstClr val="black"/>
                </a:solidFill>
                <a:latin typeface="Times New Roman" panose="02020603050405020304" pitchFamily="18" charset="0"/>
                <a:ea typeface="黑体" panose="02010609060101010101" pitchFamily="49" charset="-122"/>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8705" y="1914648"/>
            <a:ext cx="1229258" cy="519112"/>
          </a:xfrm>
          <a:prstGeom prst="rect">
            <a:avLst/>
          </a:prstGeom>
        </p:spPr>
      </p:pic>
      <p:sp>
        <p:nvSpPr>
          <p:cNvPr id="8" name="文本框 7"/>
          <p:cNvSpPr txBox="1"/>
          <p:nvPr/>
        </p:nvSpPr>
        <p:spPr>
          <a:xfrm>
            <a:off x="1299462" y="1912743"/>
            <a:ext cx="902811" cy="523220"/>
          </a:xfrm>
          <a:prstGeom prst="rect">
            <a:avLst/>
          </a:prstGeom>
          <a:noFill/>
        </p:spPr>
        <p:txBody>
          <a:bodyPr wrap="none" rtlCol="0">
            <a:spAutoFit/>
          </a:bodyPr>
          <a:lstStyle/>
          <a:p>
            <a:r>
              <a:rPr lang="zh-CN" altLang="en-US" sz="2800" dirty="0">
                <a:solidFill>
                  <a:schemeClr val="bg1"/>
                </a:solidFill>
                <a:latin typeface="黑体" panose="02010609060101010101" pitchFamily="49" charset="-122"/>
                <a:ea typeface="黑体" panose="02010609060101010101" pitchFamily="49" charset="-122"/>
              </a:rPr>
              <a:t>实验</a:t>
            </a:r>
            <a:endParaRPr lang="zh-CN" altLang="en-US" sz="2800" dirty="0">
              <a:solidFill>
                <a:schemeClr val="bg1"/>
              </a:solidFill>
              <a:latin typeface="黑体" panose="02010609060101010101" pitchFamily="49" charset="-122"/>
              <a:ea typeface="黑体" panose="02010609060101010101" pitchFamily="49" charset="-122"/>
            </a:endParaRPr>
          </a:p>
        </p:txBody>
      </p:sp>
      <p:grpSp>
        <p:nvGrpSpPr>
          <p:cNvPr id="2" name="组合 1"/>
          <p:cNvGrpSpPr/>
          <p:nvPr/>
        </p:nvGrpSpPr>
        <p:grpSpPr>
          <a:xfrm>
            <a:off x="2154555" y="956310"/>
            <a:ext cx="7909560" cy="645795"/>
            <a:chOff x="3297" y="1732"/>
            <a:chExt cx="12456" cy="1017"/>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6"/>
            </a:xfrm>
            <a:prstGeom prst="rect">
              <a:avLst/>
            </a:prstGeom>
            <a:noFill/>
            <a:ln w="9525">
              <a:noFill/>
            </a:ln>
          </p:spPr>
          <p:txBody>
            <a:bodyPr anchor="t">
              <a:spAutoFit/>
            </a:bodyPr>
            <a:lstStyle/>
            <a:p>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         实验突破</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10" name="组合 9"/>
          <p:cNvGrpSpPr/>
          <p:nvPr/>
        </p:nvGrpSpPr>
        <p:grpSpPr>
          <a:xfrm>
            <a:off x="8326120" y="3350260"/>
            <a:ext cx="1863090" cy="1621790"/>
            <a:chOff x="11092" y="5329"/>
            <a:chExt cx="2934" cy="2554"/>
          </a:xfrm>
        </p:grpSpPr>
        <p:grpSp>
          <p:nvGrpSpPr>
            <p:cNvPr id="29" name="组合 28"/>
            <p:cNvGrpSpPr/>
            <p:nvPr/>
          </p:nvGrpSpPr>
          <p:grpSpPr>
            <a:xfrm>
              <a:off x="11205" y="5329"/>
              <a:ext cx="2691" cy="2554"/>
              <a:chOff x="3914" y="4432"/>
              <a:chExt cx="3298" cy="2934"/>
            </a:xfrm>
          </p:grpSpPr>
          <p:sp>
            <p:nvSpPr>
              <p:cNvPr id="3" name="矩形 2"/>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4" name="圆角矩形 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7" name="流程图: 终止 6"/>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16" name="组合 7"/>
                <p:cNvGrpSpPr/>
                <p:nvPr/>
              </p:nvGrpSpPr>
              <p:grpSpPr>
                <a:xfrm>
                  <a:off x="4951" y="6931"/>
                  <a:ext cx="578" cy="566"/>
                  <a:chOff x="13340" y="9527"/>
                  <a:chExt cx="680" cy="680"/>
                </a:xfrm>
              </p:grpSpPr>
              <p:sp>
                <p:nvSpPr>
                  <p:cNvPr id="5" name="椭圆 4"/>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2" name="流程图: 摘录 11"/>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8"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28673" name="矩形 10"/>
          <p:cNvSpPr/>
          <p:nvPr/>
        </p:nvSpPr>
        <p:spPr>
          <a:xfrm>
            <a:off x="795655" y="2708275"/>
            <a:ext cx="7098665" cy="2861310"/>
          </a:xfrm>
          <a:prstGeom prst="rect">
            <a:avLst/>
          </a:prstGeom>
          <a:noFill/>
          <a:ln w="9525">
            <a:noFill/>
          </a:ln>
        </p:spPr>
        <p:txBody>
          <a:bodyPr wrap="square">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实验原理</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公式</a:t>
            </a:r>
            <a:r>
              <a:rPr lang="en-US" altLang="zh-CN" sz="2400" dirty="0">
                <a:solidFill>
                  <a:srgbClr val="000000"/>
                </a:solidFill>
                <a:latin typeface="Times New Roman" panose="02020603050405020304" pitchFamily="18" charset="0"/>
                <a:cs typeface="Times New Roman" panose="02020603050405020304" pitchFamily="18" charset="0"/>
              </a:rPr>
              <a:t>_______</a:t>
            </a:r>
            <a:r>
              <a:rPr lang="zh-CN" altLang="en-US" sz="2400" dirty="0">
                <a:solidFill>
                  <a:srgbClr val="000000"/>
                </a:solidFill>
                <a:latin typeface="Times New Roman" panose="02020603050405020304" pitchFamily="18" charset="0"/>
                <a:cs typeface="Times New Roman" panose="02020603050405020304" pitchFamily="18" charset="0"/>
              </a:rPr>
              <a:t>。(速度是间接测量的物理量，需要测量物体运动的路程和所用的时间，用公式计算出物体运动的速度)</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1" name="组合 10"/>
          <p:cNvGrpSpPr/>
          <p:nvPr/>
        </p:nvGrpSpPr>
        <p:grpSpPr>
          <a:xfrm>
            <a:off x="1606550" y="3467100"/>
            <a:ext cx="1054100" cy="918210"/>
            <a:chOff x="2449" y="3014"/>
            <a:chExt cx="1660" cy="1446"/>
          </a:xfrm>
        </p:grpSpPr>
        <p:sp>
          <p:nvSpPr>
            <p:cNvPr id="13" name="文本框 12"/>
            <p:cNvSpPr txBox="1"/>
            <p:nvPr/>
          </p:nvSpPr>
          <p:spPr>
            <a:xfrm>
              <a:off x="2449" y="3411"/>
              <a:ext cx="1073" cy="725"/>
            </a:xfrm>
            <a:prstGeom prst="rect">
              <a:avLst/>
            </a:prstGeom>
            <a:noFill/>
          </p:spPr>
          <p:txBody>
            <a:bodyPr wrap="square" rtlCol="0">
              <a:spAutoFit/>
            </a:bodyPr>
            <a:lstStyle/>
            <a:p>
              <a:r>
                <a:rPr lang="en-US" altLang="zh-CN" sz="2400" i="1">
                  <a:solidFill>
                    <a:srgbClr val="FF0000"/>
                  </a:solidFill>
                  <a:latin typeface="Times New Roman" panose="02020603050405020304" pitchFamily="18" charset="0"/>
                  <a:cs typeface="Times New Roman" panose="02020603050405020304" pitchFamily="18" charset="0"/>
                </a:rPr>
                <a:t>v </a:t>
              </a:r>
              <a:r>
                <a:rPr lang="en-US" altLang="zh-CN" sz="2400">
                  <a:solidFill>
                    <a:srgbClr val="FF0000"/>
                  </a:solidFill>
                  <a:latin typeface="Times New Roman" panose="02020603050405020304" pitchFamily="18" charset="0"/>
                  <a:cs typeface="Times New Roman" panose="02020603050405020304" pitchFamily="18" charset="0"/>
                </a:rPr>
                <a:t>=</a:t>
              </a:r>
              <a:endParaRPr lang="en-US" altLang="zh-CN" sz="2400">
                <a:solidFill>
                  <a:srgbClr val="FF0000"/>
                </a:solidFill>
                <a:latin typeface="Times New Roman" panose="02020603050405020304" pitchFamily="18" charset="0"/>
                <a:cs typeface="Times New Roman" panose="02020603050405020304" pitchFamily="18" charset="0"/>
              </a:endParaRPr>
            </a:p>
          </p:txBody>
        </p:sp>
        <p:graphicFrame>
          <p:nvGraphicFramePr>
            <p:cNvPr id="15" name="对象 14"/>
            <p:cNvGraphicFramePr/>
            <p:nvPr/>
          </p:nvGraphicFramePr>
          <p:xfrm>
            <a:off x="3235" y="3014"/>
            <a:ext cx="874" cy="1446"/>
          </p:xfrm>
          <a:graphic>
            <a:graphicData uri="http://schemas.openxmlformats.org/presentationml/2006/ole">
              <mc:AlternateContent xmlns:mc="http://schemas.openxmlformats.org/markup-compatibility/2006">
                <mc:Choice xmlns:v="urn:schemas-microsoft-com:vml" Requires="v">
                  <p:oleObj spid="_x0000_s1026" name="" r:id="rId4" imgW="433705" imgH="902335" progId="Equation.DSMT4">
                    <p:embed/>
                  </p:oleObj>
                </mc:Choice>
                <mc:Fallback>
                  <p:oleObj name="" r:id="rId4" imgW="433705" imgH="902335" progId="Equation.DSMT4">
                    <p:embed/>
                    <p:pic>
                      <p:nvPicPr>
                        <p:cNvPr id="0" name="图片 4"/>
                        <p:cNvPicPr/>
                        <p:nvPr/>
                      </p:nvPicPr>
                      <p:blipFill>
                        <a:blip r:embed="rId5"/>
                        <a:stretch>
                          <a:fillRect/>
                        </a:stretch>
                      </p:blipFill>
                      <p:spPr>
                        <a:xfrm>
                          <a:off x="3235" y="3014"/>
                          <a:ext cx="874" cy="1446"/>
                        </a:xfrm>
                        <a:prstGeom prst="rect">
                          <a:avLst/>
                        </a:prstGeom>
                      </p:spPr>
                    </p:pic>
                  </p:oleObj>
                </mc:Fallback>
              </mc:AlternateContent>
            </a:graphicData>
          </a:graphic>
        </p:graphicFrame>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715645" y="1201617"/>
            <a:ext cx="10840720" cy="1753235"/>
          </a:xfrm>
          <a:prstGeom prst="rect">
            <a:avLst/>
          </a:prstGeom>
          <a:noFill/>
          <a:ln w="9525">
            <a:noFill/>
          </a:ln>
        </p:spPr>
        <p:txBody>
          <a:bodyPr wrap="square">
            <a:spAutoFit/>
          </a:bodyPr>
          <a:lstStyle/>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例</a:t>
            </a:r>
            <a:r>
              <a:rPr lang="en-US" altLang="zh-CN" sz="2400"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某物理兴趣小组利用带有刻度的斜面、小车和电子秒表“测量小车的平均速度”。如图所示，图中显示他们测量过程中的小车在</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三个位置及其对应时间的情形，显示时间的格式是“时：分：秒”。</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rcRect r="-1207" b="20655"/>
          <a:stretch>
            <a:fillRect/>
          </a:stretch>
        </p:blipFill>
        <p:spPr>
          <a:xfrm>
            <a:off x="2555240" y="3054350"/>
            <a:ext cx="6440170" cy="1768475"/>
          </a:xfrm>
          <a:prstGeom prst="rect">
            <a:avLst/>
          </a:prstGeom>
        </p:spPr>
      </p:pic>
      <p:sp>
        <p:nvSpPr>
          <p:cNvPr id="6" name="文本框 5"/>
          <p:cNvSpPr txBox="1"/>
          <p:nvPr/>
        </p:nvSpPr>
        <p:spPr>
          <a:xfrm>
            <a:off x="5225415" y="5175250"/>
            <a:ext cx="1099185" cy="368300"/>
          </a:xfrm>
          <a:prstGeom prst="rect">
            <a:avLst/>
          </a:prstGeom>
          <a:noFill/>
        </p:spPr>
        <p:txBody>
          <a:bodyPr wrap="square" rtlCol="0">
            <a:spAutoFit/>
          </a:bodyPr>
          <a:lstStyle/>
          <a:p>
            <a:r>
              <a:rPr lang="zh-CN" altLang="en-US">
                <a:latin typeface="Times New Roman" panose="02020603050405020304" pitchFamily="18" charset="0"/>
                <a:cs typeface="Times New Roman" panose="02020603050405020304" pitchFamily="18" charset="0"/>
              </a:rPr>
              <a:t>例</a:t>
            </a:r>
            <a:r>
              <a:rPr lang="en-US" altLang="zh-CN">
                <a:latin typeface="Times New Roman" panose="02020603050405020304" pitchFamily="18" charset="0"/>
                <a:cs typeface="Times New Roman" panose="02020603050405020304" pitchFamily="18" charset="0"/>
              </a:rPr>
              <a:t>1</a:t>
            </a:r>
            <a:r>
              <a:rPr lang="zh-CN" altLang="en-US">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591820" y="1862455"/>
            <a:ext cx="10937875" cy="2861310"/>
          </a:xfrm>
          <a:prstGeom prst="rect">
            <a:avLst/>
          </a:prstGeom>
          <a:noFill/>
          <a:ln w="9525">
            <a:noFill/>
          </a:ln>
        </p:spPr>
        <p:txBody>
          <a:bodyPr wrap="square">
            <a:spAutoFit/>
          </a:bodyPr>
          <a:lstStyle/>
          <a:p>
            <a:pPr fontAlgn="auto">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en-US" sz="2400" dirty="0">
                <a:solidFill>
                  <a:srgbClr val="000000"/>
                </a:solidFill>
                <a:latin typeface="Times New Roman" panose="02020603050405020304" pitchFamily="18" charset="0"/>
                <a:cs typeface="Times New Roman" panose="02020603050405020304" pitchFamily="18" charset="0"/>
              </a:rPr>
              <a:t>)在实验中，为了方便计时，应使斜面的倾角</a:t>
            </a:r>
            <a:r>
              <a:rPr lang="en-US" altLang="zh-CN" sz="2400" dirty="0">
                <a:solidFill>
                  <a:srgbClr val="000000"/>
                </a:solidFill>
                <a:latin typeface="Times New Roman" panose="02020603050405020304" pitchFamily="18" charset="0"/>
                <a:cs typeface="Times New Roman" panose="02020603050405020304" pitchFamily="18" charset="0"/>
              </a:rPr>
              <a:t>_____</a:t>
            </a:r>
            <a:r>
              <a:rPr lang="zh-CN" altLang="en-US" sz="2400" dirty="0">
                <a:solidFill>
                  <a:srgbClr val="000000"/>
                </a:solidFill>
                <a:latin typeface="Times New Roman" panose="02020603050405020304" pitchFamily="18" charset="0"/>
                <a:cs typeface="Times New Roman" panose="02020603050405020304" pitchFamily="18" charset="0"/>
              </a:rPr>
              <a:t>(选填“大”或“小”)  一些，目的是</a:t>
            </a:r>
            <a:r>
              <a:rPr lang="en-US" altLang="zh-CN" sz="2400" dirty="0">
                <a:solidFill>
                  <a:srgbClr val="000000"/>
                </a:solidFill>
                <a:latin typeface="Times New Roman" panose="02020603050405020304" pitchFamily="18" charset="0"/>
                <a:cs typeface="Times New Roman" panose="02020603050405020304" pitchFamily="18" charset="0"/>
              </a:rPr>
              <a:t>___________________________________________</a:t>
            </a:r>
            <a:r>
              <a:rPr lang="zh-CN" altLang="en-US" sz="2400" dirty="0">
                <a:solidFill>
                  <a:srgbClr val="000000"/>
                </a:solidFill>
                <a:latin typeface="Times New Roman" panose="02020603050405020304" pitchFamily="18" charset="0"/>
                <a:cs typeface="Times New Roman" panose="02020603050405020304" pitchFamily="18" charset="0"/>
              </a:rPr>
              <a:t>；</a:t>
            </a:r>
            <a:endParaRPr lang="zh-CN" altLang="en-US" sz="2400" dirty="0">
              <a:solidFill>
                <a:srgbClr val="000000"/>
              </a:solidFill>
              <a:latin typeface="Times New Roman" panose="02020603050405020304" pitchFamily="18" charset="0"/>
              <a:cs typeface="Times New Roman" panose="02020603050405020304" pitchFamily="18" charset="0"/>
            </a:endParaRPr>
          </a:p>
          <a:p>
            <a:pPr fontAlgn="auto">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en-US" sz="2400" dirty="0">
                <a:solidFill>
                  <a:srgbClr val="000000"/>
                </a:solidFill>
                <a:latin typeface="Times New Roman" panose="02020603050405020304" pitchFamily="18" charset="0"/>
                <a:cs typeface="Times New Roman" panose="02020603050405020304" pitchFamily="18" charset="0"/>
              </a:rPr>
              <a:t>)由图可知，斜面上的刻度尺的分度值为</a:t>
            </a:r>
            <a:r>
              <a:rPr lang="en-US" altLang="zh-CN" sz="2400" dirty="0">
                <a:solidFill>
                  <a:srgbClr val="000000"/>
                </a:solidFill>
                <a:latin typeface="Times New Roman" panose="02020603050405020304" pitchFamily="18" charset="0"/>
                <a:cs typeface="Times New Roman" panose="02020603050405020304" pitchFamily="18" charset="0"/>
              </a:rPr>
              <a:t>_________</a:t>
            </a:r>
            <a:r>
              <a:rPr lang="zh-CN" altLang="en-US" sz="2400" dirty="0">
                <a:solidFill>
                  <a:srgbClr val="000000"/>
                </a:solidFill>
                <a:latin typeface="Times New Roman" panose="02020603050405020304" pitchFamily="18" charset="0"/>
                <a:cs typeface="Times New Roman" panose="02020603050405020304" pitchFamily="18" charset="0"/>
              </a:rPr>
              <a:t>；</a:t>
            </a:r>
            <a:endParaRPr lang="zh-CN" altLang="en-US" sz="2400" dirty="0">
              <a:solidFill>
                <a:srgbClr val="000000"/>
              </a:solidFill>
              <a:latin typeface="Times New Roman" panose="02020603050405020304" pitchFamily="18" charset="0"/>
              <a:cs typeface="Times New Roman" panose="02020603050405020304" pitchFamily="18" charset="0"/>
            </a:endParaRPr>
          </a:p>
          <a:p>
            <a:pPr fontAlgn="auto">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en-US" sz="2400" dirty="0">
                <a:solidFill>
                  <a:srgbClr val="000000"/>
                </a:solidFill>
                <a:latin typeface="Times New Roman" panose="02020603050405020304" pitchFamily="18" charset="0"/>
                <a:cs typeface="Times New Roman" panose="02020603050405020304" pitchFamily="18" charset="0"/>
              </a:rPr>
              <a:t>)实验中要让小车从斜面的</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en-US" sz="2400" dirty="0">
                <a:solidFill>
                  <a:srgbClr val="000000"/>
                </a:solidFill>
                <a:latin typeface="Times New Roman" panose="02020603050405020304" pitchFamily="18" charset="0"/>
                <a:cs typeface="Times New Roman" panose="02020603050405020304" pitchFamily="18" charset="0"/>
              </a:rPr>
              <a:t>点</a:t>
            </a:r>
            <a:r>
              <a:rPr lang="en-US" altLang="zh-CN" sz="2400" dirty="0">
                <a:solidFill>
                  <a:srgbClr val="000000"/>
                </a:solidFill>
                <a:latin typeface="Times New Roman" panose="02020603050405020304" pitchFamily="18" charset="0"/>
                <a:cs typeface="Times New Roman" panose="02020603050405020304" pitchFamily="18" charset="0"/>
              </a:rPr>
              <a:t>______________________</a:t>
            </a:r>
            <a:r>
              <a:rPr lang="zh-CN" altLang="en-US" sz="2400" dirty="0">
                <a:solidFill>
                  <a:srgbClr val="000000"/>
                </a:solidFill>
                <a:latin typeface="Times New Roman" panose="02020603050405020304" pitchFamily="18" charset="0"/>
                <a:cs typeface="Times New Roman" panose="02020603050405020304" pitchFamily="18" charset="0"/>
              </a:rPr>
              <a:t>；</a:t>
            </a:r>
            <a:endParaRPr lang="zh-CN" altLang="en-US" sz="2400" dirty="0">
              <a:solidFill>
                <a:srgbClr val="000000"/>
              </a:solidFill>
              <a:latin typeface="Times New Roman" panose="02020603050405020304" pitchFamily="18" charset="0"/>
              <a:cs typeface="Times New Roman" panose="02020603050405020304" pitchFamily="18" charset="0"/>
            </a:endParaRPr>
          </a:p>
          <a:p>
            <a:pPr fontAlgn="auto">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en-US" sz="2400" dirty="0">
                <a:solidFill>
                  <a:srgbClr val="000000"/>
                </a:solidFill>
                <a:latin typeface="Times New Roman" panose="02020603050405020304" pitchFamily="18" charset="0"/>
                <a:cs typeface="Times New Roman" panose="02020603050405020304" pitchFamily="18" charset="0"/>
              </a:rPr>
              <a:t>)按照实验过程，请补全下表数据记录并进行相应处理：</a:t>
            </a:r>
            <a:r>
              <a:rPr lang="zh-CN" altLang="en-US" sz="2400" b="1" dirty="0">
                <a:solidFill>
                  <a:srgbClr val="000000"/>
                </a:solidFill>
                <a:latin typeface="Times New Roman" panose="02020603050405020304" pitchFamily="18" charset="0"/>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		</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7012121" y="1988391"/>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小</a:t>
            </a:r>
            <a:endParaRPr lang="zh-CN" altLang="en-US" sz="2400" dirty="0">
              <a:solidFill>
                <a:srgbClr val="FF0000"/>
              </a:solidFill>
              <a:latin typeface="Times New Roman" panose="02020603050405020304" pitchFamily="18" charset="0"/>
            </a:endParaRPr>
          </a:p>
        </p:txBody>
      </p:sp>
      <p:sp>
        <p:nvSpPr>
          <p:cNvPr id="11" name="文本框 10"/>
          <p:cNvSpPr txBox="1"/>
          <p:nvPr/>
        </p:nvSpPr>
        <p:spPr>
          <a:xfrm>
            <a:off x="1668374" y="2503396"/>
            <a:ext cx="6340197"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使小车下滑的速度较慢，减小测量时间的误差</a:t>
            </a:r>
            <a:endParaRPr lang="zh-CN" altLang="en-US" sz="2400" dirty="0">
              <a:solidFill>
                <a:srgbClr val="FF0000"/>
              </a:solidFill>
              <a:latin typeface="Times New Roman" panose="02020603050405020304" pitchFamily="18" charset="0"/>
            </a:endParaRPr>
          </a:p>
        </p:txBody>
      </p:sp>
      <p:sp>
        <p:nvSpPr>
          <p:cNvPr id="12" name="文本框 11"/>
          <p:cNvSpPr txBox="1"/>
          <p:nvPr/>
        </p:nvSpPr>
        <p:spPr>
          <a:xfrm>
            <a:off x="6558671" y="3052329"/>
            <a:ext cx="800219"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 cm</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980795" y="3613776"/>
            <a:ext cx="3129280" cy="460375"/>
          </a:xfrm>
          <a:prstGeom prst="rect">
            <a:avLst/>
          </a:prstGeom>
          <a:noFill/>
        </p:spPr>
        <p:txBody>
          <a:bodyPr wrap="none" rtlCol="0">
            <a:spAutoFit/>
          </a:bodyPr>
          <a:lstStyle/>
          <a:p>
            <a:r>
              <a:rPr lang="zh-CN" altLang="zh-CN" sz="2400" kern="100" dirty="0">
                <a:solidFill>
                  <a:srgbClr val="FF0000"/>
                </a:solidFill>
                <a:latin typeface="Times New Roman" panose="02020603050405020304" pitchFamily="18" charset="0"/>
                <a:cs typeface="Times New Roman" panose="02020603050405020304" pitchFamily="18" charset="0"/>
              </a:rPr>
              <a:t>自由下滑</a:t>
            </a:r>
            <a:r>
              <a:rPr lang="en-US" altLang="zh-CN" sz="2400" kern="100" dirty="0">
                <a:solidFill>
                  <a:srgbClr val="FF0000"/>
                </a:solidFill>
                <a:latin typeface="Times New Roman" panose="02020603050405020304" pitchFamily="18" charset="0"/>
                <a:cs typeface="Times New Roman" panose="02020603050405020304" pitchFamily="18" charset="0"/>
              </a:rPr>
              <a:t>(</a:t>
            </a:r>
            <a:r>
              <a:rPr lang="zh-CN" altLang="zh-CN" sz="2400" kern="100" dirty="0">
                <a:solidFill>
                  <a:srgbClr val="FF0000"/>
                </a:solidFill>
                <a:latin typeface="Times New Roman" panose="02020603050405020304" pitchFamily="18" charset="0"/>
                <a:cs typeface="Times New Roman" panose="02020603050405020304" pitchFamily="18" charset="0"/>
              </a:rPr>
              <a:t>由静止释放</a:t>
            </a:r>
            <a:r>
              <a:rPr lang="en-US" altLang="zh-CN" sz="2400" kern="100" dirty="0">
                <a:solidFill>
                  <a:srgbClr val="FF0000"/>
                </a:solidFill>
                <a:latin typeface="Times New Roman" panose="02020603050405020304" pitchFamily="18" charset="0"/>
                <a:cs typeface="Times New Roman" panose="02020603050405020304" pitchFamily="18" charset="0"/>
              </a:rPr>
              <a:t>)</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675640" y="3781233"/>
            <a:ext cx="10840720" cy="2306955"/>
          </a:xfrm>
          <a:prstGeom prst="rect">
            <a:avLst/>
          </a:prstGeom>
          <a:noFill/>
          <a:ln w="9525">
            <a:noFill/>
          </a:ln>
        </p:spPr>
        <p:txBody>
          <a:bodyPr wrap="square">
            <a:spAutoFit/>
          </a:bodyPr>
          <a:lstStyle/>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①由上述实验数据分析可知，小车从</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en-US" sz="2400" dirty="0">
                <a:solidFill>
                  <a:srgbClr val="000000"/>
                </a:solidFill>
                <a:latin typeface="Times New Roman" panose="02020603050405020304" pitchFamily="18" charset="0"/>
                <a:cs typeface="Times New Roman" panose="02020603050405020304" pitchFamily="18" charset="0"/>
              </a:rPr>
              <a:t>到</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的过程中做</a:t>
            </a:r>
            <a:r>
              <a:rPr lang="en-US" altLang="zh-CN" sz="2400" dirty="0">
                <a:solidFill>
                  <a:srgbClr val="000000"/>
                </a:solidFill>
                <a:latin typeface="Times New Roman" panose="02020603050405020304" pitchFamily="18" charset="0"/>
                <a:cs typeface="Times New Roman" panose="02020603050405020304" pitchFamily="18" charset="0"/>
              </a:rPr>
              <a:t>_______</a:t>
            </a:r>
            <a:r>
              <a:rPr lang="zh-CN" altLang="en-US" sz="2400" dirty="0">
                <a:solidFill>
                  <a:srgbClr val="000000"/>
                </a:solidFill>
                <a:latin typeface="Times New Roman" panose="02020603050405020304" pitchFamily="18" charset="0"/>
                <a:cs typeface="Times New Roman" panose="02020603050405020304" pitchFamily="18" charset="0"/>
              </a:rPr>
              <a:t>(选填“匀速”或“变速”)直线运动；</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②小车经过</a:t>
            </a:r>
            <a:r>
              <a:rPr lang="en-US" altLang="zh-CN" sz="2400" i="1" dirty="0">
                <a:solidFill>
                  <a:srgbClr val="000000"/>
                </a:solidFill>
                <a:latin typeface="Times New Roman" panose="02020603050405020304" pitchFamily="18" charset="0"/>
                <a:cs typeface="Times New Roman" panose="02020603050405020304" pitchFamily="18" charset="0"/>
              </a:rPr>
              <a:t>B</a:t>
            </a:r>
            <a:r>
              <a:rPr lang="zh-CN" altLang="en-US" sz="2400" dirty="0">
                <a:solidFill>
                  <a:srgbClr val="000000"/>
                </a:solidFill>
                <a:latin typeface="Times New Roman" panose="02020603050405020304" pitchFamily="18" charset="0"/>
                <a:cs typeface="Times New Roman" panose="02020603050405020304" pitchFamily="18" charset="0"/>
              </a:rPr>
              <a:t>点时的速度</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en-US" altLang="zh-CN" sz="2400" i="1" baseline="-25000" dirty="0" err="1">
                <a:solidFill>
                  <a:srgbClr val="000000"/>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________</a:t>
            </a:r>
            <a:r>
              <a:rPr lang="zh-CN" altLang="en-US" sz="2400" dirty="0">
                <a:solidFill>
                  <a:srgbClr val="000000"/>
                </a:solidFill>
                <a:latin typeface="Times New Roman" panose="02020603050405020304" pitchFamily="18" charset="0"/>
                <a:cs typeface="Times New Roman" panose="02020603050405020304" pitchFamily="18" charset="0"/>
              </a:rPr>
              <a:t>(选填“＞”、“＜”或“＝”)小车经过</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点时的速度</a:t>
            </a:r>
            <a:r>
              <a:rPr lang="en-US" altLang="zh-CN" sz="2400" i="1" dirty="0" err="1">
                <a:solidFill>
                  <a:srgbClr val="000000"/>
                </a:solidFill>
                <a:latin typeface="Times New Roman" panose="02020603050405020304" pitchFamily="18" charset="0"/>
                <a:cs typeface="Times New Roman" panose="02020603050405020304" pitchFamily="18" charset="0"/>
              </a:rPr>
              <a:t>v</a:t>
            </a:r>
            <a:r>
              <a:rPr lang="en-US" altLang="zh-CN" sz="2400" i="1" baseline="-25000" dirty="0" err="1">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	</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nvGraphicFramePr>
        <p:xfrm>
          <a:off x="1607574" y="1117236"/>
          <a:ext cx="8449310" cy="2348865"/>
        </p:xfrm>
        <a:graphic>
          <a:graphicData uri="http://schemas.openxmlformats.org/drawingml/2006/table">
            <a:tbl>
              <a:tblPr firstRow="1" bandRow="1">
                <a:tableStyleId>{2D5ABB26-0587-4C30-8999-92F81FD0307C}</a:tableStyleId>
              </a:tblPr>
              <a:tblGrid>
                <a:gridCol w="1061720"/>
                <a:gridCol w="2227006"/>
                <a:gridCol w="2315497"/>
                <a:gridCol w="2844801"/>
              </a:tblGrid>
              <a:tr h="587165">
                <a:tc>
                  <a:txBody>
                    <a:bodyPr/>
                    <a:lstStyle/>
                    <a:p>
                      <a:pPr algn="ctr">
                        <a:lnSpc>
                          <a:spcPct val="150000"/>
                        </a:lnSpc>
                      </a:pPr>
                      <a:r>
                        <a:rPr lang="zh-CN" altLang="en-US" sz="2400" dirty="0">
                          <a:latin typeface="Times New Roman" panose="02020603050405020304" pitchFamily="18" charset="0"/>
                          <a:ea typeface="+mn-ea"/>
                          <a:cs typeface="Times New Roman" panose="02020603050405020304" pitchFamily="18" charset="0"/>
                        </a:rPr>
                        <a:t>路段</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Times New Roman" panose="02020603050405020304" pitchFamily="18" charset="0"/>
                          <a:ea typeface="+mn-ea"/>
                          <a:cs typeface="Times New Roman" panose="02020603050405020304" pitchFamily="18" charset="0"/>
                        </a:rPr>
                        <a:t>距离</a:t>
                      </a:r>
                      <a:r>
                        <a:rPr lang="en-US" altLang="zh-CN" sz="2400" i="1" dirty="0">
                          <a:latin typeface="Times New Roman" panose="02020603050405020304" pitchFamily="18" charset="0"/>
                          <a:ea typeface="+mn-ea"/>
                          <a:cs typeface="Times New Roman" panose="02020603050405020304" pitchFamily="18" charset="0"/>
                        </a:rPr>
                        <a:t>s/</a:t>
                      </a:r>
                      <a:r>
                        <a:rPr lang="en-US" altLang="zh-CN" sz="2400" dirty="0">
                          <a:latin typeface="Times New Roman" panose="02020603050405020304" pitchFamily="18" charset="0"/>
                          <a:ea typeface="+mn-ea"/>
                          <a:cs typeface="Times New Roman" panose="02020603050405020304" pitchFamily="18" charset="0"/>
                        </a:rPr>
                        <a:t>cm</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Times New Roman" panose="02020603050405020304" pitchFamily="18" charset="0"/>
                          <a:ea typeface="+mn-ea"/>
                          <a:cs typeface="Times New Roman" panose="02020603050405020304" pitchFamily="18" charset="0"/>
                        </a:rPr>
                        <a:t>运动时间</a:t>
                      </a:r>
                      <a:r>
                        <a:rPr lang="en-US" altLang="zh-CN" sz="2400" i="1" dirty="0">
                          <a:latin typeface="Times New Roman" panose="02020603050405020304" pitchFamily="18" charset="0"/>
                          <a:ea typeface="+mn-ea"/>
                          <a:cs typeface="Times New Roman" panose="02020603050405020304" pitchFamily="18" charset="0"/>
                        </a:rPr>
                        <a:t>t/</a:t>
                      </a:r>
                      <a:r>
                        <a:rPr lang="en-US" altLang="zh-CN" sz="2400" dirty="0">
                          <a:latin typeface="Times New Roman" panose="02020603050405020304" pitchFamily="18" charset="0"/>
                          <a:ea typeface="+mn-ea"/>
                          <a:cs typeface="Times New Roman" panose="02020603050405020304" pitchFamily="18" charset="0"/>
                        </a:rPr>
                        <a:t>s</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a:lnSpc>
                          <a:spcPct val="150000"/>
                        </a:lnSpc>
                      </a:pPr>
                      <a:r>
                        <a:rPr lang="zh-CN" altLang="en-US" sz="2400" dirty="0">
                          <a:latin typeface="Times New Roman" panose="02020603050405020304" pitchFamily="18" charset="0"/>
                          <a:ea typeface="+mn-ea"/>
                          <a:cs typeface="Times New Roman" panose="02020603050405020304" pitchFamily="18" charset="0"/>
                        </a:rPr>
                        <a:t>平均速度</a:t>
                      </a:r>
                      <a:r>
                        <a:rPr lang="en-US" altLang="zh-CN" sz="2400" i="1" dirty="0">
                          <a:latin typeface="Times New Roman" panose="02020603050405020304" pitchFamily="18" charset="0"/>
                          <a:ea typeface="+mn-ea"/>
                          <a:cs typeface="Times New Roman" panose="02020603050405020304" pitchFamily="18" charset="0"/>
                        </a:rPr>
                        <a:t>v/</a:t>
                      </a:r>
                      <a:r>
                        <a:rPr lang="zh-CN" altLang="en-US" sz="2400" dirty="0">
                          <a:latin typeface="Times New Roman" panose="02020603050405020304" pitchFamily="18" charset="0"/>
                          <a:ea typeface="+mn-ea"/>
                          <a:cs typeface="Times New Roman" panose="02020603050405020304" pitchFamily="18" charset="0"/>
                        </a:rPr>
                        <a:t>(</a:t>
                      </a:r>
                      <a:r>
                        <a:rPr lang="en-US" altLang="zh-CN" sz="2400" dirty="0">
                          <a:latin typeface="Times New Roman" panose="02020603050405020304" pitchFamily="18" charset="0"/>
                          <a:ea typeface="+mn-ea"/>
                          <a:cs typeface="Times New Roman" panose="02020603050405020304" pitchFamily="18" charset="0"/>
                        </a:rPr>
                        <a:t>m/s</a:t>
                      </a:r>
                      <a:r>
                        <a:rPr lang="zh-CN" altLang="en-US" sz="2400" dirty="0">
                          <a:latin typeface="Times New Roman" panose="02020603050405020304" pitchFamily="18" charset="0"/>
                          <a:ea typeface="+mn-ea"/>
                          <a:cs typeface="Times New Roman" panose="02020603050405020304" pitchFamily="18" charset="0"/>
                        </a:rPr>
                        <a:t>)</a:t>
                      </a:r>
                      <a:endParaRPr lang="zh-CN" altLang="en-US"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587165">
                <a:tc>
                  <a:txBody>
                    <a:bodyPr/>
                    <a:lstStyle/>
                    <a:p>
                      <a:pPr algn="ctr">
                        <a:lnSpc>
                          <a:spcPct val="150000"/>
                        </a:lnSpc>
                      </a:pPr>
                      <a:r>
                        <a:rPr lang="en-US" altLang="zh-CN" sz="2400" i="1" dirty="0">
                          <a:latin typeface="Times New Roman" panose="02020603050405020304" pitchFamily="18" charset="0"/>
                          <a:ea typeface="+mn-ea"/>
                          <a:cs typeface="Times New Roman" panose="02020603050405020304" pitchFamily="18" charset="0"/>
                        </a:rPr>
                        <a:t>AB</a:t>
                      </a:r>
                      <a:endParaRPr lang="en-US" altLang="zh-CN" sz="2400" i="1"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40.0</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2</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_______________</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165">
                <a:tc>
                  <a:txBody>
                    <a:bodyPr/>
                    <a:lstStyle/>
                    <a:p>
                      <a:pPr algn="ctr">
                        <a:lnSpc>
                          <a:spcPct val="150000"/>
                        </a:lnSpc>
                      </a:pPr>
                      <a:r>
                        <a:rPr lang="en-US" altLang="zh-CN" sz="2400" i="1" dirty="0">
                          <a:latin typeface="Times New Roman" panose="02020603050405020304" pitchFamily="18" charset="0"/>
                          <a:ea typeface="+mn-ea"/>
                          <a:cs typeface="Times New Roman" panose="02020603050405020304" pitchFamily="18" charset="0"/>
                        </a:rPr>
                        <a:t>BC</a:t>
                      </a:r>
                      <a:endParaRPr lang="en-US" altLang="zh-CN" sz="2400" i="1"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_________</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_________</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_______________</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165">
                <a:tc>
                  <a:txBody>
                    <a:bodyPr/>
                    <a:lstStyle/>
                    <a:p>
                      <a:pPr algn="ctr">
                        <a:lnSpc>
                          <a:spcPct val="150000"/>
                        </a:lnSpc>
                      </a:pPr>
                      <a:r>
                        <a:rPr lang="en-US" altLang="zh-CN" sz="2400" i="1" dirty="0">
                          <a:latin typeface="Times New Roman" panose="02020603050405020304" pitchFamily="18" charset="0"/>
                          <a:ea typeface="+mn-ea"/>
                          <a:cs typeface="Times New Roman" panose="02020603050405020304" pitchFamily="18" charset="0"/>
                        </a:rPr>
                        <a:t>AC</a:t>
                      </a:r>
                      <a:endParaRPr lang="en-US" altLang="zh-CN" sz="2400" i="1"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90.0</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3</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pPr>
                      <a:r>
                        <a:rPr lang="en-US" altLang="zh-CN" sz="2400" dirty="0">
                          <a:latin typeface="Times New Roman" panose="02020603050405020304" pitchFamily="18" charset="0"/>
                          <a:ea typeface="+mn-ea"/>
                          <a:cs typeface="Times New Roman" panose="02020603050405020304" pitchFamily="18" charset="0"/>
                        </a:rPr>
                        <a:t>_______________</a:t>
                      </a:r>
                      <a:endParaRPr lang="en-US" altLang="zh-CN" sz="2400" dirty="0">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a:xfrm>
            <a:off x="3347884" y="2504926"/>
            <a:ext cx="954107"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50.00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5832168" y="2504926"/>
            <a:ext cx="338554"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649470" y="4935220"/>
            <a:ext cx="529590" cy="460375"/>
          </a:xfrm>
          <a:prstGeom prst="rect">
            <a:avLst/>
          </a:prstGeom>
          <a:noFill/>
        </p:spPr>
        <p:txBody>
          <a:bodyPr wrap="square" rtlCol="0">
            <a:spAutoFit/>
          </a:bodyPr>
          <a:lstStyle/>
          <a:p>
            <a:pPr algn="l"/>
            <a:r>
              <a:rPr lang="zh-CN" altLang="en-US" sz="2400" dirty="0">
                <a:solidFill>
                  <a:srgbClr val="FF0000"/>
                </a:solidFill>
                <a:latin typeface="Times New Roman" panose="02020603050405020304" pitchFamily="18" charset="0"/>
                <a:cs typeface="Times New Roman" panose="02020603050405020304" pitchFamily="18" charset="0"/>
                <a:sym typeface="+mn-ea"/>
              </a:rPr>
              <a:t>＜</a:t>
            </a:r>
            <a:endParaRPr lang="zh-CN" altLang="en-US" sz="2400" dirty="0">
              <a:solidFill>
                <a:srgbClr val="FF0000"/>
              </a:solidFill>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8223276" y="1923678"/>
            <a:ext cx="646331"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0.2</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8223276" y="2484133"/>
            <a:ext cx="646331"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0.5</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8223276" y="3094537"/>
            <a:ext cx="646331"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0.3</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8031288" y="3872210"/>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变速</a:t>
            </a:r>
            <a:endParaRPr lang="zh-CN" altLang="en-US" sz="2400" dirty="0">
              <a:solidFill>
                <a:srgbClr val="FF0000"/>
              </a:solidFill>
              <a:latin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801001" y="1417128"/>
            <a:ext cx="10840720" cy="4523105"/>
          </a:xfrm>
          <a:prstGeom prst="rect">
            <a:avLst/>
          </a:prstGeom>
          <a:noFill/>
          <a:ln w="9525">
            <a:noFill/>
          </a:ln>
        </p:spPr>
        <p:txBody>
          <a:bodyPr wrap="square">
            <a:spAutoFit/>
          </a:bodyPr>
          <a:lstStyle/>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③下图是四个速度随时间变化的关系图像，能反映小车由</a:t>
            </a: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en-US" sz="2400" dirty="0">
                <a:solidFill>
                  <a:srgbClr val="000000"/>
                </a:solidFill>
                <a:latin typeface="Times New Roman" panose="02020603050405020304" pitchFamily="18" charset="0"/>
                <a:cs typeface="Times New Roman" panose="02020603050405020304" pitchFamily="18" charset="0"/>
              </a:rPr>
              <a:t>到</a:t>
            </a: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运动情况的是</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en-US" altLang="zh-CN" sz="2400" b="1" dirty="0">
                <a:solidFill>
                  <a:srgbClr val="000000"/>
                </a:solidFill>
                <a:latin typeface="Times New Roman" panose="02020603050405020304" pitchFamily="18" charset="0"/>
                <a:cs typeface="Times New Roman" panose="02020603050405020304" pitchFamily="18" charset="0"/>
              </a:rPr>
              <a:t>_________</a:t>
            </a:r>
            <a:r>
              <a:rPr lang="zh-CN" altLang="en-US" sz="2400" b="1" dirty="0">
                <a:solidFill>
                  <a:srgbClr val="000000"/>
                </a:solidFill>
                <a:latin typeface="Times New Roman" panose="02020603050405020304" pitchFamily="18" charset="0"/>
                <a:cs typeface="Times New Roman" panose="02020603050405020304" pitchFamily="18" charset="0"/>
              </a:rPr>
              <a:t>；</a:t>
            </a: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endParaRPr lang="en-US" altLang="zh-CN" sz="2400" b="1"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en-US" sz="2400" dirty="0">
                <a:solidFill>
                  <a:srgbClr val="000000"/>
                </a:solidFill>
                <a:latin typeface="Times New Roman" panose="02020603050405020304" pitchFamily="18" charset="0"/>
                <a:cs typeface="Times New Roman" panose="02020603050405020304" pitchFamily="18" charset="0"/>
              </a:rPr>
              <a:t>)如果在测量中小车过了</a:t>
            </a: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en-US" sz="2400" dirty="0">
                <a:solidFill>
                  <a:srgbClr val="000000"/>
                </a:solidFill>
                <a:latin typeface="Times New Roman" panose="02020603050405020304" pitchFamily="18" charset="0"/>
                <a:cs typeface="Times New Roman" panose="02020603050405020304" pitchFamily="18" charset="0"/>
              </a:rPr>
              <a:t>点才停止计时，测得</a:t>
            </a:r>
            <a:r>
              <a:rPr lang="en-US" altLang="zh-CN" sz="2400" dirty="0">
                <a:solidFill>
                  <a:srgbClr val="000000"/>
                </a:solidFill>
                <a:latin typeface="Times New Roman" panose="02020603050405020304" pitchFamily="18" charset="0"/>
                <a:cs typeface="Times New Roman" panose="02020603050405020304" pitchFamily="18" charset="0"/>
              </a:rPr>
              <a:t>AC</a:t>
            </a:r>
            <a:r>
              <a:rPr lang="zh-CN" altLang="en-US" sz="2400" dirty="0">
                <a:solidFill>
                  <a:srgbClr val="000000"/>
                </a:solidFill>
                <a:latin typeface="Times New Roman" panose="02020603050405020304" pitchFamily="18" charset="0"/>
                <a:cs typeface="Times New Roman" panose="02020603050405020304" pitchFamily="18" charset="0"/>
              </a:rPr>
              <a:t>段的平均速度相对于真实值会</a:t>
            </a:r>
            <a:r>
              <a:rPr lang="en-US" altLang="zh-CN" sz="2400" dirty="0">
                <a:solidFill>
                  <a:srgbClr val="000000"/>
                </a:solidFill>
                <a:latin typeface="Times New Roman" panose="02020603050405020304" pitchFamily="18" charset="0"/>
                <a:cs typeface="Times New Roman" panose="02020603050405020304" pitchFamily="18" charset="0"/>
              </a:rPr>
              <a:t>_________</a:t>
            </a:r>
            <a:r>
              <a:rPr lang="zh-CN" altLang="en-US" sz="2400" dirty="0">
                <a:solidFill>
                  <a:srgbClr val="000000"/>
                </a:solidFill>
                <a:latin typeface="Times New Roman" panose="02020603050405020304" pitchFamily="18" charset="0"/>
                <a:cs typeface="Times New Roman" panose="02020603050405020304" pitchFamily="18" charset="0"/>
              </a:rPr>
              <a:t>(选填“偏大”或“偏小”)；</a:t>
            </a:r>
            <a:r>
              <a:rPr lang="zh-CN" altLang="en-US" sz="2400" b="1" dirty="0">
                <a:solidFill>
                  <a:srgbClr val="000000"/>
                </a:solidFill>
                <a:latin typeface="Times New Roman" panose="02020603050405020304" pitchFamily="18" charset="0"/>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		</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482213" y="2070919"/>
            <a:ext cx="338554" cy="461665"/>
          </a:xfrm>
          <a:prstGeom prst="rect">
            <a:avLst/>
          </a:prstGeom>
          <a:noFill/>
        </p:spPr>
        <p:txBody>
          <a:bodyPr wrap="none" rtlCol="0">
            <a:spAutoFit/>
          </a:bodyPr>
          <a:lstStyle/>
          <a:p>
            <a:r>
              <a:rPr lang="en-US" altLang="zh-CN" sz="2400" dirty="0">
                <a:solidFill>
                  <a:srgbClr val="FF0000"/>
                </a:solidFill>
                <a:latin typeface="+mn-ea"/>
              </a:rPr>
              <a:t>C</a:t>
            </a:r>
            <a:endParaRPr lang="zh-CN" altLang="en-US" sz="2400" dirty="0">
              <a:solidFill>
                <a:srgbClr val="FF0000"/>
              </a:solidFill>
              <a:latin typeface="+mn-ea"/>
            </a:endParaRPr>
          </a:p>
        </p:txBody>
      </p:sp>
      <p:sp>
        <p:nvSpPr>
          <p:cNvPr id="6" name="文本框 5"/>
          <p:cNvSpPr txBox="1"/>
          <p:nvPr/>
        </p:nvSpPr>
        <p:spPr>
          <a:xfrm>
            <a:off x="1540732" y="5364672"/>
            <a:ext cx="800219" cy="461665"/>
          </a:xfrm>
          <a:prstGeom prst="rect">
            <a:avLst/>
          </a:prstGeom>
          <a:noFill/>
        </p:spPr>
        <p:txBody>
          <a:bodyPr wrap="none" rtlCol="0">
            <a:spAutoFit/>
          </a:bodyPr>
          <a:lstStyle/>
          <a:p>
            <a:r>
              <a:rPr lang="zh-CN" altLang="en-US" sz="2400" dirty="0">
                <a:solidFill>
                  <a:srgbClr val="FF0000"/>
                </a:solidFill>
                <a:latin typeface="+mn-ea"/>
              </a:rPr>
              <a:t>偏小</a:t>
            </a:r>
            <a:endParaRPr lang="zh-CN" altLang="en-US" sz="2400" dirty="0">
              <a:solidFill>
                <a:srgbClr val="FF0000"/>
              </a:solidFill>
              <a:latin typeface="+mn-ea"/>
            </a:endParaRPr>
          </a:p>
        </p:txBody>
      </p:sp>
      <p:pic>
        <p:nvPicPr>
          <p:cNvPr id="2" name="图片 1"/>
          <p:cNvPicPr>
            <a:picLocks noChangeAspect="1"/>
          </p:cNvPicPr>
          <p:nvPr/>
        </p:nvPicPr>
        <p:blipFill>
          <a:blip r:embed="rId1"/>
          <a:stretch>
            <a:fillRect/>
          </a:stretch>
        </p:blipFill>
        <p:spPr>
          <a:xfrm>
            <a:off x="2058670" y="2550795"/>
            <a:ext cx="8297545" cy="215773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组合 13"/>
          <p:cNvGrpSpPr/>
          <p:nvPr/>
        </p:nvGrpSpPr>
        <p:grpSpPr>
          <a:xfrm>
            <a:off x="841375" y="1397635"/>
            <a:ext cx="10488930" cy="4523105"/>
            <a:chOff x="1265" y="1631"/>
            <a:chExt cx="16518" cy="7123"/>
          </a:xfrm>
        </p:grpSpPr>
        <p:sp>
          <p:nvSpPr>
            <p:cNvPr id="100" name="文本框 99"/>
            <p:cNvSpPr txBox="1"/>
            <p:nvPr/>
          </p:nvSpPr>
          <p:spPr>
            <a:xfrm>
              <a:off x="1265" y="1631"/>
              <a:ext cx="16518" cy="7123"/>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小北同学提出测量小车下半程的平均速度时，将小车从</a:t>
              </a:r>
              <a:r>
                <a:rPr lang="en-US" sz="2400" b="0" i="1">
                  <a:latin typeface="Times New Roman" panose="02020603050405020304" pitchFamily="18" charset="0"/>
                  <a:cs typeface="Times New Roman" panose="02020603050405020304" pitchFamily="18" charset="0"/>
                </a:rPr>
                <a:t>B</a:t>
              </a:r>
              <a:r>
                <a:rPr lang="zh-CN" sz="2400" b="0">
                  <a:latin typeface="Times New Roman" panose="02020603050405020304" pitchFamily="18" charset="0"/>
                  <a:ea typeface="宋体" panose="02010600030101010101" pitchFamily="2" charset="-122"/>
                  <a:cs typeface="Times New Roman" panose="02020603050405020304" pitchFamily="18" charset="0"/>
                </a:rPr>
                <a:t>点由静止释放，测出小车到达</a:t>
              </a:r>
              <a:r>
                <a:rPr lang="en-US" sz="2400" b="0" i="1">
                  <a:latin typeface="Times New Roman" panose="02020603050405020304" pitchFamily="18" charset="0"/>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点的时间，从而计算出小车运动过程中下半程的速度，他的做法正确吗？</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，理由是</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(7)</a:t>
              </a:r>
              <a:r>
                <a:rPr lang="zh-CN" sz="2400" b="0">
                  <a:latin typeface="Times New Roman" panose="02020603050405020304" pitchFamily="18" charset="0"/>
                  <a:ea typeface="宋体" panose="02010600030101010101" pitchFamily="2" charset="-122"/>
                  <a:cs typeface="Times New Roman" panose="02020603050405020304" pitchFamily="18" charset="0"/>
                </a:rPr>
                <a:t>计算</a:t>
              </a:r>
              <a:r>
                <a:rPr lang="en-US" sz="2400" b="0" i="1">
                  <a:latin typeface="Times New Roman" panose="02020603050405020304" pitchFamily="18" charset="0"/>
                  <a:cs typeface="Times New Roman" panose="02020603050405020304" pitchFamily="18" charset="0"/>
                </a:rPr>
                <a:t>A</a:t>
              </a:r>
              <a:r>
                <a:rPr lang="zh-CN" sz="2400" b="0">
                  <a:latin typeface="Times New Roman" panose="02020603050405020304" pitchFamily="18" charset="0"/>
                  <a:ea typeface="宋体" panose="02010600030101010101" pitchFamily="2" charset="-122"/>
                  <a:cs typeface="Times New Roman" panose="02020603050405020304" pitchFamily="18" charset="0"/>
                </a:rPr>
                <a:t>到</a:t>
              </a:r>
              <a:r>
                <a:rPr lang="en-US" sz="2400" b="0" i="1">
                  <a:latin typeface="Times New Roman" panose="02020603050405020304" pitchFamily="18" charset="0"/>
                  <a:ea typeface="宋体" panose="02010600030101010101" pitchFamily="2" charset="-122"/>
                  <a:cs typeface="Times New Roman" panose="02020603050405020304" pitchFamily="18" charset="0"/>
                </a:rPr>
                <a:t>C</a:t>
              </a:r>
              <a:r>
                <a:rPr lang="zh-CN" sz="2400" b="0">
                  <a:latin typeface="Times New Roman" panose="02020603050405020304" pitchFamily="18" charset="0"/>
                  <a:ea typeface="宋体" panose="02010600030101010101" pitchFamily="2" charset="-122"/>
                  <a:cs typeface="Times New Roman" panose="02020603050405020304" pitchFamily="18" charset="0"/>
                </a:rPr>
                <a:t>这个过程的平均速度，采用了以下两种方式计算：方法一：</a:t>
              </a:r>
              <a:r>
                <a:rPr lang="en-US" sz="2400" b="0" i="1">
                  <a:latin typeface="Times New Roman" panose="02020603050405020304" pitchFamily="18" charset="0"/>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，方法二：</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i="1" baseline="-25000">
                  <a:latin typeface="Times New Roman" panose="02020603050405020304" pitchFamily="18" charset="0"/>
                  <a:cs typeface="Times New Roman" panose="02020603050405020304" pitchFamily="18" charset="0"/>
                </a:rPr>
                <a:t>AC</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，以上两种方法正确的是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；理由是：</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graphicFrame>
          <p:nvGraphicFramePr>
            <p:cNvPr id="8" name="对象 7"/>
            <p:cNvGraphicFramePr/>
            <p:nvPr/>
          </p:nvGraphicFramePr>
          <p:xfrm>
            <a:off x="1285" y="5434"/>
            <a:ext cx="1101" cy="1756"/>
          </p:xfrm>
          <a:graphic>
            <a:graphicData uri="http://schemas.openxmlformats.org/presentationml/2006/ole">
              <mc:AlternateContent xmlns:mc="http://schemas.openxmlformats.org/markup-compatibility/2006">
                <mc:Choice xmlns:v="urn:schemas-microsoft-com:vml" Requires="v">
                  <p:oleObj spid="_x0000_s2051" name="" r:id="rId1" imgW="655955" imgH="989965" progId="Equation.DSMT4">
                    <p:embed/>
                  </p:oleObj>
                </mc:Choice>
                <mc:Fallback>
                  <p:oleObj name="" r:id="rId1" imgW="655955" imgH="989965" progId="Equation.DSMT4">
                    <p:embed/>
                    <p:pic>
                      <p:nvPicPr>
                        <p:cNvPr id="0" name="图片 8"/>
                        <p:cNvPicPr/>
                        <p:nvPr/>
                      </p:nvPicPr>
                      <p:blipFill>
                        <a:blip r:embed="rId2"/>
                        <a:stretch>
                          <a:fillRect/>
                        </a:stretch>
                      </p:blipFill>
                      <p:spPr>
                        <a:xfrm>
                          <a:off x="1285" y="5434"/>
                          <a:ext cx="1101" cy="1756"/>
                        </a:xfrm>
                        <a:prstGeom prst="rect">
                          <a:avLst/>
                        </a:prstGeom>
                      </p:spPr>
                    </p:pic>
                  </p:oleObj>
                </mc:Fallback>
              </mc:AlternateContent>
            </a:graphicData>
          </a:graphic>
        </p:graphicFrame>
        <p:graphicFrame>
          <p:nvGraphicFramePr>
            <p:cNvPr id="10" name="对象 9"/>
            <p:cNvGraphicFramePr/>
            <p:nvPr/>
          </p:nvGraphicFramePr>
          <p:xfrm>
            <a:off x="6152" y="5180"/>
            <a:ext cx="2078" cy="2073"/>
          </p:xfrm>
          <a:graphic>
            <a:graphicData uri="http://schemas.openxmlformats.org/presentationml/2006/ole">
              <mc:AlternateContent xmlns:mc="http://schemas.openxmlformats.org/markup-compatibility/2006">
                <mc:Choice xmlns:v="urn:schemas-microsoft-com:vml" Requires="v">
                  <p:oleObj spid="_x0000_s2052" name="" r:id="rId3" imgW="1234440" imgH="1270635" progId="Equation.DSMT4">
                    <p:embed/>
                  </p:oleObj>
                </mc:Choice>
                <mc:Fallback>
                  <p:oleObj name="" r:id="rId3" imgW="1234440" imgH="1270635" progId="Equation.DSMT4">
                    <p:embed/>
                    <p:pic>
                      <p:nvPicPr>
                        <p:cNvPr id="0" name="图片 10"/>
                        <p:cNvPicPr/>
                        <p:nvPr/>
                      </p:nvPicPr>
                      <p:blipFill>
                        <a:blip r:embed="rId4"/>
                        <a:stretch>
                          <a:fillRect/>
                        </a:stretch>
                      </p:blipFill>
                      <p:spPr>
                        <a:xfrm>
                          <a:off x="6152" y="5180"/>
                          <a:ext cx="2078" cy="2073"/>
                        </a:xfrm>
                        <a:prstGeom prst="rect">
                          <a:avLst/>
                        </a:prstGeom>
                      </p:spPr>
                    </p:pic>
                  </p:oleObj>
                </mc:Fallback>
              </mc:AlternateContent>
            </a:graphicData>
          </a:graphic>
        </p:graphicFrame>
      </p:grpSp>
      <p:sp>
        <p:nvSpPr>
          <p:cNvPr id="2" name="文本框 1"/>
          <p:cNvSpPr txBox="1"/>
          <p:nvPr/>
        </p:nvSpPr>
        <p:spPr>
          <a:xfrm>
            <a:off x="2114796" y="2634185"/>
            <a:ext cx="1107996" cy="461665"/>
          </a:xfrm>
          <a:prstGeom prst="rect">
            <a:avLst/>
          </a:prstGeom>
          <a:noFill/>
        </p:spPr>
        <p:txBody>
          <a:bodyPr wrap="none" rtlCol="0">
            <a:spAutoFit/>
          </a:bodyPr>
          <a:lstStyle/>
          <a:p>
            <a:r>
              <a:rPr lang="zh-CN" altLang="en-US" sz="2400" dirty="0">
                <a:solidFill>
                  <a:srgbClr val="FF0000"/>
                </a:solidFill>
                <a:latin typeface="+mn-ea"/>
              </a:rPr>
              <a:t>不正确</a:t>
            </a:r>
            <a:endParaRPr lang="zh-CN" altLang="en-US" sz="2400" dirty="0">
              <a:solidFill>
                <a:srgbClr val="FF0000"/>
              </a:solidFill>
              <a:latin typeface="+mn-ea"/>
            </a:endParaRPr>
          </a:p>
        </p:txBody>
      </p:sp>
      <p:sp>
        <p:nvSpPr>
          <p:cNvPr id="3" name="文本框 2"/>
          <p:cNvSpPr txBox="1"/>
          <p:nvPr/>
        </p:nvSpPr>
        <p:spPr>
          <a:xfrm>
            <a:off x="4510733" y="2626216"/>
            <a:ext cx="6647974" cy="461665"/>
          </a:xfrm>
          <a:prstGeom prst="rect">
            <a:avLst/>
          </a:prstGeom>
          <a:noFill/>
        </p:spPr>
        <p:txBody>
          <a:bodyPr wrap="none" rtlCol="0">
            <a:spAutoFit/>
          </a:bodyPr>
          <a:lstStyle/>
          <a:p>
            <a:r>
              <a:rPr lang="zh-CN" altLang="en-US" sz="2400" dirty="0">
                <a:solidFill>
                  <a:srgbClr val="FF0000"/>
                </a:solidFill>
                <a:latin typeface="+mn-ea"/>
              </a:rPr>
              <a:t>所测的时间不是运动过程中小车通过</a:t>
            </a:r>
            <a:r>
              <a:rPr lang="en-US" altLang="zh-CN" sz="2400" dirty="0">
                <a:solidFill>
                  <a:srgbClr val="FF0000"/>
                </a:solidFill>
                <a:latin typeface="+mn-ea"/>
              </a:rPr>
              <a:t>BC</a:t>
            </a:r>
            <a:r>
              <a:rPr lang="zh-CN" altLang="en-US" sz="2400" dirty="0">
                <a:solidFill>
                  <a:srgbClr val="FF0000"/>
                </a:solidFill>
                <a:latin typeface="+mn-ea"/>
              </a:rPr>
              <a:t>段的时间</a:t>
            </a:r>
            <a:endParaRPr lang="zh-CN" altLang="en-US" sz="2400" dirty="0">
              <a:solidFill>
                <a:srgbClr val="FF0000"/>
              </a:solidFill>
              <a:latin typeface="+mn-ea"/>
            </a:endParaRPr>
          </a:p>
        </p:txBody>
      </p:sp>
      <p:sp>
        <p:nvSpPr>
          <p:cNvPr id="5" name="文本框 4"/>
          <p:cNvSpPr txBox="1"/>
          <p:nvPr/>
        </p:nvSpPr>
        <p:spPr>
          <a:xfrm>
            <a:off x="8705305" y="4279496"/>
            <a:ext cx="1107996" cy="461665"/>
          </a:xfrm>
          <a:prstGeom prst="rect">
            <a:avLst/>
          </a:prstGeom>
          <a:noFill/>
        </p:spPr>
        <p:txBody>
          <a:bodyPr wrap="none" rtlCol="0">
            <a:spAutoFit/>
          </a:bodyPr>
          <a:lstStyle/>
          <a:p>
            <a:r>
              <a:rPr lang="zh-CN" altLang="en-US" sz="2400" dirty="0">
                <a:solidFill>
                  <a:srgbClr val="FF0000"/>
                </a:solidFill>
                <a:latin typeface="+mn-ea"/>
              </a:rPr>
              <a:t>方法一</a:t>
            </a:r>
            <a:endParaRPr lang="zh-CN" altLang="en-US" sz="2400" dirty="0">
              <a:solidFill>
                <a:srgbClr val="FF0000"/>
              </a:solidFill>
              <a:latin typeface="+mn-ea"/>
            </a:endParaRPr>
          </a:p>
        </p:txBody>
      </p:sp>
      <p:sp>
        <p:nvSpPr>
          <p:cNvPr id="6" name="文本框 5"/>
          <p:cNvSpPr txBox="1"/>
          <p:nvPr/>
        </p:nvSpPr>
        <p:spPr>
          <a:xfrm>
            <a:off x="841453" y="5249641"/>
            <a:ext cx="10341293" cy="461665"/>
          </a:xfrm>
          <a:prstGeom prst="rect">
            <a:avLst/>
          </a:prstGeom>
          <a:noFill/>
        </p:spPr>
        <p:txBody>
          <a:bodyPr wrap="none" rtlCol="0">
            <a:spAutoFit/>
          </a:bodyPr>
          <a:lstStyle/>
          <a:p>
            <a:r>
              <a:rPr lang="zh-CN" altLang="en-US" sz="2400" dirty="0">
                <a:solidFill>
                  <a:srgbClr val="FF0000"/>
                </a:solidFill>
                <a:latin typeface="+mn-ea"/>
              </a:rPr>
              <a:t>计算平均速度，要用总路程除以总时间，不是各段路程中平均速度的平均值</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751840" y="1271175"/>
            <a:ext cx="10840720" cy="4523105"/>
          </a:xfrm>
          <a:prstGeom prst="rect">
            <a:avLst/>
          </a:prstGeom>
          <a:noFill/>
          <a:ln w="9525">
            <a:noFill/>
          </a:ln>
        </p:spPr>
        <p:txBody>
          <a:bodyPr wrap="square">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实验评估与改进</a:t>
            </a:r>
            <a:r>
              <a:rPr lang="en-US" altLang="zh-CN" sz="2400" dirty="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例</a:t>
            </a:r>
            <a:r>
              <a:rPr lang="en-US" altLang="zh-CN" sz="2400" dirty="0">
                <a:solidFill>
                  <a:srgbClr val="000000"/>
                </a:solidFill>
                <a:latin typeface="Times New Roman" panose="02020603050405020304" pitchFamily="18" charset="0"/>
                <a:cs typeface="Times New Roman" panose="02020603050405020304" pitchFamily="18" charset="0"/>
              </a:rPr>
              <a:t>2</a:t>
            </a:r>
            <a:r>
              <a:rPr lang="en-US" altLang="zh-CN" sz="2400" b="1" dirty="0">
                <a:solidFill>
                  <a:srgbClr val="000000"/>
                </a:solidFill>
                <a:latin typeface="Times New Roman" panose="02020603050405020304" pitchFamily="18" charset="0"/>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张刚同学在完成“测量物体运动的平均速度”后，还想用如图所示实验装置探究从斜面下滑的物体运动的快慢与哪些因素有关。他对小车下滑快慢的因素进行如下猜想：</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猜想一：小车下滑的快慢与斜面的高度有关；</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猜想二：小车下滑的快慢与斜面的长度有关。</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为了验证猜想一，他设计的方案是将小车分别从</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斜面上不同高度处由静止释放，测出下滑时间。</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7846695" y="3361055"/>
            <a:ext cx="3307715" cy="1713865"/>
          </a:xfrm>
          <a:prstGeom prst="rect">
            <a:avLst/>
          </a:prstGeom>
        </p:spPr>
      </p:pic>
      <p:sp>
        <p:nvSpPr>
          <p:cNvPr id="100" name="文本框 99"/>
          <p:cNvSpPr txBox="1"/>
          <p:nvPr/>
        </p:nvSpPr>
        <p:spPr>
          <a:xfrm>
            <a:off x="9099550" y="5357495"/>
            <a:ext cx="1102360" cy="368300"/>
          </a:xfrm>
          <a:prstGeom prst="rect">
            <a:avLst/>
          </a:prstGeom>
          <a:noFill/>
          <a:ln w="9525">
            <a:noFill/>
          </a:ln>
        </p:spPr>
        <p:txBody>
          <a:bodyPr wrap="square">
            <a:spAutoFit/>
          </a:bodyPr>
          <a:lstStyle/>
          <a:p>
            <a:pPr indent="0"/>
            <a:r>
              <a:rPr lang="zh-CN" b="0">
                <a:latin typeface="Times New Roman" panose="02020603050405020304" pitchFamily="18" charset="0"/>
                <a:cs typeface="Times New Roman" panose="02020603050405020304" pitchFamily="18" charset="0"/>
              </a:rPr>
              <a:t>例</a:t>
            </a:r>
            <a:r>
              <a:rPr lang="en-US" b="0">
                <a:latin typeface="Times New Roman" panose="02020603050405020304" pitchFamily="18" charset="0"/>
                <a:cs typeface="Times New Roman" panose="02020603050405020304" pitchFamily="18" charset="0"/>
              </a:rPr>
              <a:t>2</a:t>
            </a:r>
            <a:r>
              <a:rPr lang="zh-CN" b="0">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10"/>
          <p:cNvSpPr/>
          <p:nvPr/>
        </p:nvSpPr>
        <p:spPr>
          <a:xfrm>
            <a:off x="942340" y="2130015"/>
            <a:ext cx="10840720" cy="3415030"/>
          </a:xfrm>
          <a:prstGeom prst="rect">
            <a:avLst/>
          </a:prstGeom>
          <a:noFill/>
          <a:ln w="9525">
            <a:noFill/>
          </a:ln>
        </p:spPr>
        <p:txBody>
          <a:bodyPr wrap="square">
            <a:spAutoFit/>
          </a:bodyPr>
          <a:lstStyle/>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通过测量，发现每次下滑的时间不同，于是得出猜想一是正确的。</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请对张刚这一探究作出评价，指出他存在的问题是：</a:t>
            </a:r>
            <a:r>
              <a:rPr lang="en-US" altLang="zh-CN" sz="2400" dirty="0">
                <a:solidFill>
                  <a:srgbClr val="000000"/>
                </a:solidFill>
                <a:latin typeface="Times New Roman" panose="02020603050405020304" pitchFamily="18" charset="0"/>
                <a:cs typeface="Times New Roman" panose="02020603050405020304" pitchFamily="18" charset="0"/>
              </a:rPr>
              <a:t>_____________________</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rPr>
              <a:t>___________________________________________________________________</a:t>
            </a:r>
            <a:br>
              <a:rPr lang="en-US" altLang="zh-CN" sz="2400" dirty="0">
                <a:solidFill>
                  <a:srgbClr val="000000"/>
                </a:solidFill>
                <a:latin typeface="Times New Roman" panose="02020603050405020304" pitchFamily="18" charset="0"/>
                <a:cs typeface="Times New Roman" panose="02020603050405020304" pitchFamily="18" charset="0"/>
              </a:rPr>
            </a:br>
            <a:r>
              <a:rPr lang="en-US" altLang="zh-CN" sz="2400" dirty="0">
                <a:solidFill>
                  <a:srgbClr val="000000"/>
                </a:solidFill>
                <a:latin typeface="Times New Roman" panose="02020603050405020304" pitchFamily="18" charset="0"/>
                <a:cs typeface="Times New Roman" panose="02020603050405020304" pitchFamily="18" charset="0"/>
              </a:rPr>
              <a:t>_________________________________________________________________</a:t>
            </a:r>
            <a:r>
              <a:rPr lang="zh-CN" altLang="en-US" sz="2400" dirty="0">
                <a:solidFill>
                  <a:srgbClr val="000000"/>
                </a:solidFill>
                <a:latin typeface="Times New Roman" panose="02020603050405020304" pitchFamily="18" charset="0"/>
                <a:cs typeface="Times New Roman" panose="02020603050405020304" pitchFamily="18" charset="0"/>
              </a:rPr>
              <a:t>；</a:t>
            </a:r>
            <a:endParaRPr lang="zh-CN" altLang="en-US"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cs typeface="Times New Roman" panose="02020603050405020304" pitchFamily="18" charset="0"/>
              </a:rPr>
              <a:t>并写出改进措施：</a:t>
            </a:r>
            <a:r>
              <a:rPr lang="en-US" altLang="zh-CN" sz="2400" dirty="0">
                <a:solidFill>
                  <a:srgbClr val="000000"/>
                </a:solidFill>
                <a:latin typeface="Times New Roman" panose="02020603050405020304" pitchFamily="18" charset="0"/>
                <a:cs typeface="Times New Roman" panose="02020603050405020304" pitchFamily="18" charset="0"/>
              </a:rPr>
              <a:t>___________________________________</a:t>
            </a:r>
            <a:r>
              <a:rPr lang="zh-CN" altLang="en-US" sz="2400" dirty="0">
                <a:solidFill>
                  <a:srgbClr val="000000"/>
                </a:solidFill>
                <a:latin typeface="Times New Roman" panose="02020603050405020304" pitchFamily="18" charset="0"/>
                <a:cs typeface="Times New Roman" panose="02020603050405020304" pitchFamily="18" charset="0"/>
              </a:rPr>
              <a:t>。</a:t>
            </a: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50000"/>
              </a:lnSpc>
            </a:pPr>
            <a:r>
              <a:rPr lang="zh-CN" altLang="en-US" sz="2400" b="1" dirty="0">
                <a:solidFill>
                  <a:srgbClr val="000000"/>
                </a:solidFill>
                <a:latin typeface="Times New Roman" panose="02020603050405020304" pitchFamily="18" charset="0"/>
                <a:cs typeface="Times New Roman" panose="02020603050405020304" pitchFamily="18" charset="0"/>
              </a:rPr>
              <a:t>	</a:t>
            </a:r>
            <a:r>
              <a:rPr lang="zh-CN" altLang="en-US" sz="2400" dirty="0">
                <a:solidFill>
                  <a:srgbClr val="000000"/>
                </a:solidFill>
                <a:latin typeface="Times New Roman" panose="02020603050405020304" pitchFamily="18" charset="0"/>
                <a:cs typeface="Times New Roman" panose="02020603050405020304" pitchFamily="18" charset="0"/>
              </a:rPr>
              <a:t>		</a:t>
            </a:r>
            <a:endParaRPr lang="en-US" altLang="zh-CN" sz="2400" dirty="0">
              <a:solidFill>
                <a:srgbClr val="00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942340" y="2664460"/>
            <a:ext cx="10410825" cy="1753235"/>
          </a:xfrm>
          <a:prstGeom prst="rect">
            <a:avLst/>
          </a:prstGeom>
          <a:noFill/>
        </p:spPr>
        <p:txBody>
          <a:bodyPr wrap="square" rtlCol="0">
            <a:spAutoFit/>
          </a:bodyPr>
          <a:lstStyle/>
          <a:p>
            <a:pPr>
              <a:lnSpc>
                <a:spcPct val="150000"/>
              </a:lnSpc>
            </a:pPr>
            <a:r>
              <a:rPr lang="zh-CN" altLang="en-US" sz="2400" dirty="0">
                <a:solidFill>
                  <a:srgbClr val="FF0000"/>
                </a:solidFill>
                <a:latin typeface="+mn-ea"/>
              </a:rPr>
              <a:t>                                              他的方案是将小车分别从斜面上不同高度处由静止释放，此过程中，在改变高度时，没有控制斜面的长度一定，路程也会影响所用时间的长短，所以不能得出正确结论   </a:t>
            </a:r>
            <a:endParaRPr lang="zh-CN" altLang="en-US" sz="2400" dirty="0">
              <a:solidFill>
                <a:srgbClr val="FF0000"/>
              </a:solidFill>
              <a:latin typeface="+mn-ea"/>
            </a:endParaRPr>
          </a:p>
        </p:txBody>
      </p:sp>
      <p:sp>
        <p:nvSpPr>
          <p:cNvPr id="4" name="文本框 3"/>
          <p:cNvSpPr txBox="1"/>
          <p:nvPr/>
        </p:nvSpPr>
        <p:spPr>
          <a:xfrm>
            <a:off x="3287042" y="4423594"/>
            <a:ext cx="5724644" cy="461665"/>
          </a:xfrm>
          <a:prstGeom prst="rect">
            <a:avLst/>
          </a:prstGeom>
          <a:noFill/>
        </p:spPr>
        <p:txBody>
          <a:bodyPr wrap="none" rtlCol="0">
            <a:spAutoFit/>
          </a:bodyPr>
          <a:lstStyle/>
          <a:p>
            <a:r>
              <a:rPr lang="zh-CN" altLang="en-US" sz="2400">
                <a:solidFill>
                  <a:srgbClr val="FF0000"/>
                </a:solidFill>
                <a:latin typeface="+mn-ea"/>
              </a:rPr>
              <a:t>控制斜面的长度一定，只改变斜面的高度</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80901"/>
          <p:cNvGrpSpPr/>
          <p:nvPr/>
        </p:nvGrpSpPr>
        <p:grpSpPr>
          <a:xfrm>
            <a:off x="1001873" y="1761798"/>
            <a:ext cx="9215438" cy="604837"/>
            <a:chOff x="302" y="897"/>
            <a:chExt cx="5805" cy="381"/>
          </a:xfrm>
        </p:grpSpPr>
        <p:grpSp>
          <p:nvGrpSpPr>
            <p:cNvPr id="28675" name="组合 80902"/>
            <p:cNvGrpSpPr/>
            <p:nvPr/>
          </p:nvGrpSpPr>
          <p:grpSpPr>
            <a:xfrm>
              <a:off x="302" y="897"/>
              <a:ext cx="1209" cy="377"/>
              <a:chOff x="211" y="1049"/>
              <a:chExt cx="1209" cy="377"/>
            </a:xfrm>
          </p:grpSpPr>
          <p:pic>
            <p:nvPicPr>
              <p:cNvPr id="28676" name="图片 80903" descr="LS考点带序号二字标"/>
              <p:cNvPicPr>
                <a:picLocks noChangeAspect="1"/>
              </p:cNvPicPr>
              <p:nvPr/>
            </p:nvPicPr>
            <p:blipFill>
              <a:blip r:embed="rId1"/>
              <a:stretch>
                <a:fillRect/>
              </a:stretch>
            </p:blipFill>
            <p:spPr>
              <a:xfrm>
                <a:off x="211" y="1049"/>
                <a:ext cx="1209" cy="377"/>
              </a:xfrm>
              <a:prstGeom prst="rect">
                <a:avLst/>
              </a:prstGeom>
              <a:noFill/>
              <a:ln w="9525">
                <a:noFill/>
              </a:ln>
            </p:spPr>
          </p:pic>
          <p:sp>
            <p:nvSpPr>
              <p:cNvPr id="28677" name="文本框 80904"/>
              <p:cNvSpPr txBox="1"/>
              <p:nvPr/>
            </p:nvSpPr>
            <p:spPr>
              <a:xfrm>
                <a:off x="256" y="1095"/>
                <a:ext cx="1164" cy="329"/>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1</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28678" name="文本框 80905"/>
            <p:cNvSpPr txBox="1"/>
            <p:nvPr/>
          </p:nvSpPr>
          <p:spPr>
            <a:xfrm>
              <a:off x="1345" y="949"/>
              <a:ext cx="4762" cy="329"/>
            </a:xfrm>
            <a:prstGeom prst="rect">
              <a:avLst/>
            </a:prstGeom>
            <a:noFill/>
            <a:ln w="9525">
              <a:noFill/>
            </a:ln>
          </p:spPr>
          <p:txBody>
            <a:bodyPr>
              <a:spAutoFit/>
            </a:bodyPr>
            <a:lstStyle/>
            <a:p>
              <a:pPr>
                <a:spcBef>
                  <a:spcPct val="50000"/>
                </a:spcBef>
              </a:pPr>
              <a:r>
                <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估测</a:t>
              </a:r>
              <a:r>
                <a:rPr lang="en-US" altLang="zh-CN" sz="2400" dirty="0">
                  <a:solidFill>
                    <a:prstClr val="black"/>
                  </a:solidFill>
                  <a:latin typeface="Times New Roman" panose="02020603050405020304" pitchFamily="18" charset="0"/>
                  <a:cs typeface="Times New Roman" panose="02020603050405020304" pitchFamily="18" charset="0"/>
                </a:rPr>
                <a:t>(10</a:t>
              </a:r>
              <a:r>
                <a:rPr lang="zh-CN" altLang="en-US" sz="2400" dirty="0">
                  <a:solidFill>
                    <a:prstClr val="black"/>
                  </a:solidFill>
                  <a:latin typeface="Times New Roman" panose="02020603050405020304" pitchFamily="18" charset="0"/>
                  <a:cs typeface="Times New Roman" panose="02020603050405020304" pitchFamily="18" charset="0"/>
                </a:rPr>
                <a:t>年</a:t>
              </a:r>
              <a:r>
                <a:rPr lang="en-US" altLang="zh-CN" sz="2400" dirty="0">
                  <a:solidFill>
                    <a:prstClr val="black"/>
                  </a:solidFill>
                  <a:latin typeface="Times New Roman" panose="02020603050405020304" pitchFamily="18" charset="0"/>
                  <a:cs typeface="Times New Roman" panose="02020603050405020304" pitchFamily="18" charset="0"/>
                </a:rPr>
                <a:t>5</a:t>
              </a:r>
              <a:r>
                <a:rPr lang="zh-CN" altLang="en-US" sz="2400" dirty="0">
                  <a:solidFill>
                    <a:prstClr val="black"/>
                  </a:solidFill>
                  <a:latin typeface="Times New Roman" panose="02020603050405020304" pitchFamily="18" charset="0"/>
                  <a:cs typeface="Times New Roman" panose="02020603050405020304" pitchFamily="18" charset="0"/>
                </a:rPr>
                <a:t>考</a:t>
              </a:r>
              <a:r>
                <a:rPr lang="en-US" altLang="zh-CN" sz="2400" dirty="0">
                  <a:solidFill>
                    <a:prstClr val="black"/>
                  </a:solidFill>
                  <a:latin typeface="Times New Roman" panose="02020603050405020304" pitchFamily="18" charset="0"/>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grpSp>
      <p:sp>
        <p:nvSpPr>
          <p:cNvPr id="2" name="矩形 1"/>
          <p:cNvSpPr/>
          <p:nvPr/>
        </p:nvSpPr>
        <p:spPr>
          <a:xfrm>
            <a:off x="899956" y="2472245"/>
            <a:ext cx="10766018" cy="3928110"/>
          </a:xfrm>
          <a:prstGeom prst="rect">
            <a:avLst/>
          </a:prstGeom>
        </p:spPr>
        <p:txBody>
          <a:bodyPr wrap="square">
            <a:spAutoFit/>
          </a:bodyPr>
          <a:lstStyle/>
          <a:p>
            <a:pPr>
              <a:lnSpc>
                <a:spcPct val="13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(北京真题组合)判断下列对长度和时间估测的正误。</a:t>
            </a:r>
            <a:endParaRPr lang="zh-CN" altLang="en-US"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sym typeface="+mn-ea"/>
              </a:rPr>
              <a:t>)</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8B</a:t>
            </a:r>
            <a:r>
              <a:rPr lang="zh-CN" altLang="en-US" sz="2400" dirty="0">
                <a:latin typeface="Times New Roman" panose="02020603050405020304" pitchFamily="18" charset="0"/>
                <a:cs typeface="Times New Roman" panose="02020603050405020304" pitchFamily="18" charset="0"/>
              </a:rPr>
              <a:t>)普通家庭房间门的高度一般大于</a:t>
            </a:r>
            <a:r>
              <a:rPr lang="en-US" altLang="zh-CN" sz="2400" dirty="0">
                <a:latin typeface="Times New Roman" panose="02020603050405020304" pitchFamily="18" charset="0"/>
                <a:cs typeface="Times New Roman" panose="02020603050405020304" pitchFamily="18" charset="0"/>
              </a:rPr>
              <a:t>3 m(       )</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8C</a:t>
            </a:r>
            <a:r>
              <a:rPr lang="zh-CN" altLang="en-US" sz="2400" dirty="0">
                <a:latin typeface="Times New Roman" panose="02020603050405020304" pitchFamily="18" charset="0"/>
                <a:cs typeface="Times New Roman" panose="02020603050405020304" pitchFamily="18" charset="0"/>
              </a:rPr>
              <a:t>)教室中使用的普通日光灯管的长度约为</a:t>
            </a:r>
            <a:r>
              <a:rPr lang="en-US" altLang="zh-CN" sz="2400" dirty="0">
                <a:latin typeface="Times New Roman" panose="02020603050405020304" pitchFamily="18" charset="0"/>
                <a:cs typeface="Times New Roman" panose="02020603050405020304" pitchFamily="18" charset="0"/>
              </a:rPr>
              <a:t>2 m(       )</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2015</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8D</a:t>
            </a:r>
            <a:r>
              <a:rPr lang="zh-CN" altLang="en-US" sz="2400" dirty="0">
                <a:latin typeface="Times New Roman" panose="02020603050405020304" pitchFamily="18" charset="0"/>
                <a:cs typeface="Times New Roman" panose="02020603050405020304" pitchFamily="18" charset="0"/>
              </a:rPr>
              <a:t>)完整播放一遍中华人民共和国国歌所需的时间约为</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en-US" altLang="zh-CN" sz="2400" dirty="0">
                <a:latin typeface="Times New Roman" panose="02020603050405020304" pitchFamily="18" charset="0"/>
                <a:cs typeface="Times New Roman" panose="02020603050405020304" pitchFamily="18" charset="0"/>
              </a:rPr>
              <a:t>     50 s (       )</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2012</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6A</a:t>
            </a:r>
            <a:r>
              <a:rPr lang="zh-CN" altLang="en-US" sz="2400" dirty="0">
                <a:latin typeface="Times New Roman" panose="02020603050405020304" pitchFamily="18" charset="0"/>
                <a:cs typeface="Times New Roman" panose="02020603050405020304" pitchFamily="18" charset="0"/>
              </a:rPr>
              <a:t>)一张课桌的高度约为</a:t>
            </a:r>
            <a:r>
              <a:rPr lang="en-US" altLang="zh-CN" sz="2400" dirty="0">
                <a:latin typeface="Times New Roman" panose="02020603050405020304" pitchFamily="18" charset="0"/>
                <a:cs typeface="Times New Roman" panose="02020603050405020304" pitchFamily="18" charset="0"/>
              </a:rPr>
              <a:t>2 m(       )</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2012</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6B</a:t>
            </a:r>
            <a:r>
              <a:rPr lang="zh-CN" altLang="en-US" sz="2400" dirty="0">
                <a:latin typeface="Times New Roman" panose="02020603050405020304" pitchFamily="18" charset="0"/>
                <a:cs typeface="Times New Roman" panose="02020603050405020304" pitchFamily="18" charset="0"/>
              </a:rPr>
              <a:t>)一支粉笔的长度约为 </a:t>
            </a:r>
            <a:r>
              <a:rPr lang="en-US" altLang="zh-CN" sz="2400" dirty="0">
                <a:latin typeface="Times New Roman" panose="02020603050405020304" pitchFamily="18" charset="0"/>
                <a:cs typeface="Times New Roman" panose="02020603050405020304" pitchFamily="18" charset="0"/>
              </a:rPr>
              <a:t>40 cm(       )</a:t>
            </a:r>
            <a:endParaRPr lang="en-US" altLang="zh-CN" sz="2400" dirty="0">
              <a:latin typeface="Times New Roman" panose="02020603050405020304" pitchFamily="18" charset="0"/>
              <a:cs typeface="Times New Roman" panose="02020603050405020304" pitchFamily="18" charset="0"/>
            </a:endParaRPr>
          </a:p>
          <a:p>
            <a:pPr>
              <a:lnSpc>
                <a:spcPct val="130000"/>
              </a:lnSpc>
              <a:spcBef>
                <a:spcPts val="0"/>
              </a:spcBef>
              <a:spcAft>
                <a:spcPts val="0"/>
              </a:spcAft>
            </a:pP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rPr>
              <a:t>6</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2010</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9B</a:t>
            </a:r>
            <a:r>
              <a:rPr lang="zh-CN" altLang="en-US" sz="2400" dirty="0">
                <a:latin typeface="Times New Roman" panose="02020603050405020304" pitchFamily="18" charset="0"/>
                <a:cs typeface="Times New Roman" panose="02020603050405020304" pitchFamily="18" charset="0"/>
              </a:rPr>
              <a:t>)物理课本的长度约为</a:t>
            </a:r>
            <a:r>
              <a:rPr lang="en-US" altLang="zh-CN" sz="2400" dirty="0">
                <a:latin typeface="Times New Roman" panose="02020603050405020304" pitchFamily="18" charset="0"/>
                <a:cs typeface="Times New Roman" panose="02020603050405020304" pitchFamily="18" charset="0"/>
              </a:rPr>
              <a:t>2.6 m(       )</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959827" y="3053346"/>
            <a:ext cx="415498" cy="461665"/>
          </a:xfrm>
          <a:prstGeom prst="rect">
            <a:avLst/>
          </a:prstGeom>
          <a:noFill/>
        </p:spPr>
        <p:txBody>
          <a:bodyPr wrap="square" rtlCol="0">
            <a:spAutoFit/>
          </a:bodyPr>
          <a:lstStyle/>
          <a:p>
            <a:r>
              <a:rPr lang="en-US" altLang="zh-CN" sz="2400" dirty="0">
                <a:solidFill>
                  <a:srgbClr val="FF0000"/>
                </a:solidFill>
                <a:latin typeface="+mn-ea"/>
              </a:rPr>
              <a:t>×</a:t>
            </a:r>
            <a:endParaRPr lang="zh-CN" altLang="en-US" sz="2400" dirty="0">
              <a:solidFill>
                <a:srgbClr val="FF0000"/>
              </a:solidFill>
              <a:latin typeface="+mn-ea"/>
            </a:endParaRPr>
          </a:p>
        </p:txBody>
      </p:sp>
      <p:sp>
        <p:nvSpPr>
          <p:cNvPr id="8" name="文本框 7"/>
          <p:cNvSpPr txBox="1"/>
          <p:nvPr/>
        </p:nvSpPr>
        <p:spPr>
          <a:xfrm>
            <a:off x="8889422" y="3537704"/>
            <a:ext cx="492443" cy="461665"/>
          </a:xfrm>
          <a:prstGeom prst="rect">
            <a:avLst/>
          </a:prstGeom>
          <a:noFill/>
        </p:spPr>
        <p:txBody>
          <a:bodyPr wrap="none" rtlCol="0">
            <a:spAutoFit/>
          </a:bodyPr>
          <a:lstStyle/>
          <a:p>
            <a:r>
              <a:rPr lang="en-US" altLang="zh-CN" sz="2400" dirty="0">
                <a:solidFill>
                  <a:srgbClr val="FF0000"/>
                </a:solidFill>
                <a:latin typeface="+mn-ea"/>
              </a:rPr>
              <a:t>×</a:t>
            </a:r>
            <a:endParaRPr lang="zh-CN" altLang="en-US" sz="2400" dirty="0">
              <a:solidFill>
                <a:srgbClr val="FF0000"/>
              </a:solidFill>
              <a:latin typeface="+mn-ea"/>
            </a:endParaRPr>
          </a:p>
        </p:txBody>
      </p:sp>
      <p:sp>
        <p:nvSpPr>
          <p:cNvPr id="10" name="文本框 9"/>
          <p:cNvSpPr txBox="1"/>
          <p:nvPr/>
        </p:nvSpPr>
        <p:spPr>
          <a:xfrm>
            <a:off x="2020468" y="4493219"/>
            <a:ext cx="487680" cy="460375"/>
          </a:xfrm>
          <a:prstGeom prst="rect">
            <a:avLst/>
          </a:prstGeom>
          <a:noFill/>
        </p:spPr>
        <p:txBody>
          <a:bodyPr wrap="none" rtlCol="0">
            <a:spAutoFit/>
          </a:bodyPr>
          <a:lstStyle/>
          <a:p>
            <a:r>
              <a:rPr lang="zh-CN" altLang="en-US" sz="2400" dirty="0">
                <a:solidFill>
                  <a:srgbClr val="FF0000"/>
                </a:solidFill>
                <a:latin typeface="+mn-ea"/>
              </a:rPr>
              <a:t>√</a:t>
            </a:r>
            <a:endParaRPr lang="zh-CN" altLang="en-US" sz="2400" dirty="0">
              <a:solidFill>
                <a:srgbClr val="FF0000"/>
              </a:solidFill>
              <a:latin typeface="+mn-ea"/>
            </a:endParaRPr>
          </a:p>
        </p:txBody>
      </p:sp>
      <p:sp>
        <p:nvSpPr>
          <p:cNvPr id="11" name="文本框 10"/>
          <p:cNvSpPr txBox="1"/>
          <p:nvPr/>
        </p:nvSpPr>
        <p:spPr>
          <a:xfrm>
            <a:off x="6473682" y="4931996"/>
            <a:ext cx="781664" cy="461665"/>
          </a:xfrm>
          <a:prstGeom prst="rect">
            <a:avLst/>
          </a:prstGeom>
          <a:noFill/>
        </p:spPr>
        <p:txBody>
          <a:bodyPr wrap="square" rtlCol="0">
            <a:spAutoFit/>
          </a:bodyPr>
          <a:lstStyle/>
          <a:p>
            <a:r>
              <a:rPr lang="en-US" altLang="zh-CN" sz="2400" dirty="0">
                <a:solidFill>
                  <a:srgbClr val="FF0000"/>
                </a:solidFill>
                <a:latin typeface="+mn-ea"/>
              </a:rPr>
              <a:t>×</a:t>
            </a:r>
            <a:endParaRPr lang="zh-CN" altLang="en-US" sz="2400" dirty="0">
              <a:solidFill>
                <a:srgbClr val="FF0000"/>
              </a:solidFill>
              <a:latin typeface="+mn-ea"/>
            </a:endParaRPr>
          </a:p>
        </p:txBody>
      </p:sp>
      <p:sp>
        <p:nvSpPr>
          <p:cNvPr id="12" name="文本框 11"/>
          <p:cNvSpPr txBox="1"/>
          <p:nvPr/>
        </p:nvSpPr>
        <p:spPr>
          <a:xfrm>
            <a:off x="6870167" y="5456801"/>
            <a:ext cx="492443" cy="461665"/>
          </a:xfrm>
          <a:prstGeom prst="rect">
            <a:avLst/>
          </a:prstGeom>
          <a:noFill/>
        </p:spPr>
        <p:txBody>
          <a:bodyPr wrap="none" rtlCol="0">
            <a:spAutoFit/>
          </a:bodyPr>
          <a:lstStyle/>
          <a:p>
            <a:r>
              <a:rPr lang="en-US" altLang="zh-CN" sz="2400" dirty="0">
                <a:solidFill>
                  <a:srgbClr val="FF0000"/>
                </a:solidFill>
                <a:latin typeface="+mn-ea"/>
              </a:rPr>
              <a:t>×</a:t>
            </a:r>
            <a:endParaRPr lang="zh-CN" altLang="en-US" sz="2400" dirty="0">
              <a:solidFill>
                <a:srgbClr val="FF0000"/>
              </a:solidFill>
              <a:latin typeface="+mn-ea"/>
            </a:endParaRPr>
          </a:p>
        </p:txBody>
      </p:sp>
      <p:sp>
        <p:nvSpPr>
          <p:cNvPr id="13" name="文本框 12"/>
          <p:cNvSpPr txBox="1"/>
          <p:nvPr/>
        </p:nvSpPr>
        <p:spPr>
          <a:xfrm>
            <a:off x="6729916" y="5899681"/>
            <a:ext cx="530942" cy="461665"/>
          </a:xfrm>
          <a:prstGeom prst="rect">
            <a:avLst/>
          </a:prstGeom>
          <a:noFill/>
        </p:spPr>
        <p:txBody>
          <a:bodyPr wrap="square" rtlCol="0">
            <a:spAutoFit/>
          </a:bodyPr>
          <a:lstStyle/>
          <a:p>
            <a:r>
              <a:rPr lang="en-US" altLang="zh-CN" sz="2400" dirty="0">
                <a:solidFill>
                  <a:srgbClr val="FF0000"/>
                </a:solidFill>
                <a:latin typeface="+mn-ea"/>
              </a:rPr>
              <a:t>×</a:t>
            </a:r>
            <a:endParaRPr lang="zh-CN" altLang="en-US" sz="2400" dirty="0">
              <a:solidFill>
                <a:srgbClr val="FF0000"/>
              </a:solidFill>
              <a:latin typeface="+mn-ea"/>
            </a:endParaRPr>
          </a:p>
        </p:txBody>
      </p:sp>
      <p:grpSp>
        <p:nvGrpSpPr>
          <p:cNvPr id="3" name="组合 2"/>
          <p:cNvGrpSpPr/>
          <p:nvPr/>
        </p:nvGrpSpPr>
        <p:grpSpPr>
          <a:xfrm>
            <a:off x="2127885" y="902970"/>
            <a:ext cx="7909560" cy="647065"/>
            <a:chOff x="3297" y="1732"/>
            <a:chExt cx="12456" cy="1019"/>
          </a:xfrm>
        </p:grpSpPr>
        <p:pic>
          <p:nvPicPr>
            <p:cNvPr id="9" name="图片 12" descr="2020试题研究版式22"/>
            <p:cNvPicPr>
              <a:picLocks noChangeAspect="1"/>
            </p:cNvPicPr>
            <p:nvPr/>
          </p:nvPicPr>
          <p:blipFill>
            <a:blip r:embed="rId2"/>
            <a:stretch>
              <a:fillRect/>
            </a:stretch>
          </p:blipFill>
          <p:spPr>
            <a:xfrm>
              <a:off x="3297" y="1732"/>
              <a:ext cx="12456" cy="980"/>
            </a:xfrm>
            <a:prstGeom prst="rect">
              <a:avLst/>
            </a:prstGeom>
            <a:noFill/>
            <a:ln w="9525">
              <a:noFill/>
            </a:ln>
          </p:spPr>
        </p:pic>
        <p:sp>
          <p:nvSpPr>
            <p:cNvPr id="27659" name="文本框 15">
              <a:hlinkClick r:id="rId3" action="ppaction://hlinksldjump"/>
            </p:cNvPr>
            <p:cNvSpPr txBox="1"/>
            <p:nvPr/>
          </p:nvSpPr>
          <p:spPr>
            <a:xfrm>
              <a:off x="4667" y="1733"/>
              <a:ext cx="10165" cy="1018"/>
            </a:xfrm>
            <a:prstGeom prst="rect">
              <a:avLst/>
            </a:prstGeom>
            <a:noFill/>
            <a:ln w="9525">
              <a:noFill/>
            </a:ln>
          </p:spPr>
          <p:txBody>
            <a:bodyPr anchor="t">
              <a:spAutoFit/>
            </a:bodyPr>
            <a:lstStyle/>
            <a:p>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  北京</a:t>
              </a:r>
              <a:r>
                <a:rPr lang="en-US" altLang="zh-CN"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10</a:t>
              </a:r>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年中考真题精讲练</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p:nvPr/>
        </p:nvGraphicFramePr>
        <p:xfrm>
          <a:off x="389890" y="1306195"/>
          <a:ext cx="11499215" cy="3429635"/>
        </p:xfrm>
        <a:graphic>
          <a:graphicData uri="http://schemas.openxmlformats.org/drawingml/2006/table">
            <a:tbl>
              <a:tblPr firstRow="1" bandRow="1">
                <a:tableStyleId>{5940675A-B579-460E-94D1-54222C63F5DA}</a:tableStyleId>
              </a:tblPr>
              <a:tblGrid>
                <a:gridCol w="1971040"/>
                <a:gridCol w="6962775"/>
                <a:gridCol w="1286510"/>
                <a:gridCol w="1278890"/>
              </a:tblGrid>
              <a:tr h="343535">
                <a:tc row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黑体" panose="02010609060101010101" pitchFamily="49" charset="-122"/>
                        </a:rPr>
                        <a:t>知识点</a:t>
                      </a: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row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黑体" panose="02010609060101010101" pitchFamily="49" charset="-122"/>
                        </a:rPr>
                        <a:t>分项细目</a:t>
                      </a: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grid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考试目标</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4226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了解</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理解</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685800">
                <a:tc rowSpan="2">
                  <a:txBody>
                    <a:bodyPr/>
                    <a:lstStyle/>
                    <a:p>
                      <a:pPr indent="0" algn="ctr"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长度和时间</a:t>
                      </a:r>
                      <a:endParaRPr 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en-US" sz="2400" b="0">
                          <a:latin typeface="Times New Roman" panose="02020603050405020304" pitchFamily="18" charset="0"/>
                          <a:cs typeface="Times New Roman" panose="02020603050405020304" pitchFamily="18" charset="0"/>
                        </a:rPr>
                        <a:t>长度的单位及</a:t>
                      </a:r>
                      <a:r>
                        <a:rPr lang="en-US" sz="2400" b="0">
                          <a:latin typeface="Times New Roman" panose="02020603050405020304" pitchFamily="18" charset="0"/>
                          <a:ea typeface="宋体" panose="02010600030101010101" pitchFamily="2" charset="-122"/>
                          <a:cs typeface="Times New Roman" panose="02020603050405020304" pitchFamily="18" charset="0"/>
                        </a:rPr>
                        <a:t>换算、时间的单位及换算，根据生活经验估测长度和时间</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cs typeface="Times New Roman" panose="02020603050405020304" pitchFamily="18" charset="0"/>
                        </a:rPr>
                        <a:t>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353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cs typeface="Times New Roman" panose="02020603050405020304" pitchFamily="18" charset="0"/>
                        </a:rPr>
                        <a:t>2. 测量有误差</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cs typeface="Times New Roman" panose="02020603050405020304" pitchFamily="18" charset="0"/>
                        </a:rPr>
                        <a:t>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900">
                <a:tc rowSpan="4">
                  <a:txBody>
                    <a:bodyPr/>
                    <a:lstStyle/>
                    <a:p>
                      <a:pPr indent="0" algn="ctr" fontAlgn="auto">
                        <a:lnSpc>
                          <a:spcPct val="130000"/>
                        </a:lnSpc>
                        <a:buNone/>
                      </a:pP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30000"/>
                        </a:lnSpc>
                        <a:buNone/>
                      </a:pPr>
                      <a:r>
                        <a:rPr lang="en-US" sz="2400" b="0">
                          <a:latin typeface="黑体" panose="02010609060101010101" pitchFamily="49" charset="-122"/>
                          <a:ea typeface="黑体" panose="02010609060101010101" pitchFamily="49" charset="-122"/>
                          <a:cs typeface="黑体" panose="02010609060101010101" pitchFamily="49" charset="-122"/>
                        </a:rPr>
                        <a:t>机械运动</a:t>
                      </a: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30000"/>
                        </a:lnSpc>
                        <a:buNone/>
                      </a:pPr>
                      <a:r>
                        <a:rPr lang="en-US" altLang="zh-CN" sz="2400" b="0">
                          <a:latin typeface="黑体" panose="02010609060101010101" pitchFamily="49" charset="-122"/>
                          <a:ea typeface="黑体" panose="02010609060101010101" pitchFamily="49" charset="-122"/>
                          <a:cs typeface="黑体" panose="02010609060101010101" pitchFamily="49" charset="-122"/>
                        </a:rPr>
                        <a:t> </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 </a:t>
                      </a:r>
                      <a:r>
                        <a:rPr lang="en-US" sz="2400" b="0">
                          <a:latin typeface="Times New Roman" panose="02020603050405020304" pitchFamily="18" charset="0"/>
                          <a:cs typeface="Times New Roman" panose="02020603050405020304" pitchFamily="18" charset="0"/>
                        </a:rPr>
                        <a:t>运动和静止的相对性</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cs typeface="Times New Roman" panose="02020603050405020304" pitchFamily="18" charset="0"/>
                        </a:rPr>
                        <a:t>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26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 </a:t>
                      </a:r>
                      <a:r>
                        <a:rPr lang="en-US" sz="2400" b="0">
                          <a:latin typeface="Times New Roman" panose="02020603050405020304" pitchFamily="18" charset="0"/>
                          <a:cs typeface="Times New Roman" panose="02020603050405020304" pitchFamily="18" charset="0"/>
                        </a:rPr>
                        <a:t>速度</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cs typeface="Times New Roman" panose="02020603050405020304" pitchFamily="18" charset="0"/>
                        </a:rPr>
                        <a:t>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353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 </a:t>
                      </a:r>
                      <a:r>
                        <a:rPr lang="en-US" sz="2400" b="0">
                          <a:latin typeface="Times New Roman" panose="02020603050405020304" pitchFamily="18" charset="0"/>
                          <a:cs typeface="Times New Roman" panose="02020603050405020304" pitchFamily="18" charset="0"/>
                        </a:rPr>
                        <a:t>匀速直线运动、变速直线运动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cs typeface="Times New Roman" panose="02020603050405020304" pitchFamily="18" charset="0"/>
                        </a:rPr>
                        <a:t> </a:t>
                      </a:r>
                      <a:endParaRPr lang="en-US" altLang="en-US" sz="24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26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l"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en-US" sz="2400" b="0">
                          <a:latin typeface="Times New Roman" panose="02020603050405020304" pitchFamily="18" charset="0"/>
                          <a:cs typeface="Times New Roman" panose="02020603050405020304" pitchFamily="18" charset="0"/>
                        </a:rPr>
                        <a:t>运用速度公式进行简单计算</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30000"/>
                        </a:lnSpc>
                        <a:buNone/>
                      </a:pPr>
                      <a:r>
                        <a:rPr lang="en-US" sz="2400" b="1">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3535">
                <a:tc gridSpan="4">
                  <a:txBody>
                    <a:bodyPr/>
                    <a:lstStyle/>
                    <a:p>
                      <a:pPr indent="0" fontAlgn="auto">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基本技能细目：</a:t>
                      </a:r>
                      <a:r>
                        <a:rPr lang="en-US" sz="2400" b="0">
                          <a:latin typeface="Times New Roman" panose="02020603050405020304" pitchFamily="18" charset="0"/>
                          <a:cs typeface="Times New Roman" panose="02020603050405020304" pitchFamily="18" charset="0"/>
                        </a:rPr>
                        <a:t>1. 会用刻度尺测量长度</a:t>
                      </a:r>
                      <a:endParaRPr lang="en-US" sz="2400" b="0">
                        <a:latin typeface="Times New Roman" panose="02020603050405020304" pitchFamily="18" charset="0"/>
                        <a:cs typeface="Times New Roman" panose="02020603050405020304" pitchFamily="18" charset="0"/>
                      </a:endParaRPr>
                    </a:p>
                    <a:p>
                      <a:pPr indent="0" fontAlgn="auto">
                        <a:lnSpc>
                          <a:spcPct val="130000"/>
                        </a:lnSpc>
                        <a:buNone/>
                      </a:pPr>
                      <a:r>
                        <a:rPr lang="en-US"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2. </a:t>
                      </a:r>
                      <a:r>
                        <a:rPr lang="en-US" sz="2400" b="0">
                          <a:latin typeface="Times New Roman" panose="02020603050405020304" pitchFamily="18" charset="0"/>
                          <a:cs typeface="Times New Roman" panose="02020603050405020304" pitchFamily="18" charset="0"/>
                        </a:rPr>
                        <a:t>会用钟表测量时间</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100" name="文本框 99"/>
          <p:cNvSpPr txBox="1"/>
          <p:nvPr/>
        </p:nvSpPr>
        <p:spPr>
          <a:xfrm>
            <a:off x="4942840" y="715645"/>
            <a:ext cx="2713355" cy="521970"/>
          </a:xfrm>
          <a:prstGeom prst="rect">
            <a:avLst/>
          </a:prstGeom>
          <a:noFill/>
          <a:ln w="9525">
            <a:noFill/>
          </a:ln>
        </p:spPr>
        <p:txBody>
          <a:bodyPr wrap="square">
            <a:spAutoFit/>
          </a:bodyPr>
          <a:lstStyle/>
          <a:p>
            <a:pPr indent="0"/>
            <a:r>
              <a:rPr lang="zh-CN" sz="2800" b="1">
                <a:ea typeface="黑体" panose="02010609060101010101" pitchFamily="49" charset="-122"/>
              </a:rPr>
              <a:t>考试内容和要求</a:t>
            </a:r>
            <a:endParaRPr lang="zh-CN" altLang="en-US" sz="2800" b="1">
              <a:ea typeface="黑体" panose="02010609060101010101" pitchFamily="49" charset="-122"/>
            </a:endParaRP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13770" y="1207238"/>
            <a:ext cx="10203276" cy="230695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2016</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14</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分)中华人民共和国的国旗为长方形五星红旗，如图是天安门广场升旗仪式的场景，根据图片提供的信息估测该国旗的宽度，下列数据最接近实际情况的是</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A. 1.8 m              B. 3.3 m               C. 4.8 m                D. 5.5 m</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374372" y="2478139"/>
            <a:ext cx="33528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4351020" y="3514090"/>
            <a:ext cx="3129915" cy="2254885"/>
          </a:xfrm>
          <a:prstGeom prst="rect">
            <a:avLst/>
          </a:prstGeom>
        </p:spPr>
      </p:pic>
      <p:sp>
        <p:nvSpPr>
          <p:cNvPr id="100" name="文本框 99"/>
          <p:cNvSpPr txBox="1"/>
          <p:nvPr/>
        </p:nvSpPr>
        <p:spPr>
          <a:xfrm>
            <a:off x="5565775" y="5953760"/>
            <a:ext cx="1060450" cy="368300"/>
          </a:xfrm>
          <a:prstGeom prst="rect">
            <a:avLst/>
          </a:prstGeom>
          <a:noFill/>
          <a:ln w="9525">
            <a:noFill/>
          </a:ln>
        </p:spPr>
        <p:txBody>
          <a:bodyPr wrap="square">
            <a:spAutoFit/>
          </a:bodyPr>
          <a:lstStyle/>
          <a:p>
            <a:pPr indent="0"/>
            <a:r>
              <a:rPr lang="zh-CN" b="0">
                <a:latin typeface="Times New Roman" panose="02020603050405020304" pitchFamily="18" charset="0"/>
                <a:cs typeface="Times New Roman" panose="02020603050405020304" pitchFamily="18" charset="0"/>
              </a:rPr>
              <a:t>第</a:t>
            </a:r>
            <a:r>
              <a:rPr lang="en-US" b="0">
                <a:latin typeface="Times New Roman" panose="02020603050405020304" pitchFamily="18" charset="0"/>
                <a:cs typeface="Times New Roman" panose="02020603050405020304" pitchFamily="18" charset="0"/>
              </a:rPr>
              <a:t>2</a:t>
            </a:r>
            <a:r>
              <a:rPr lang="zh-CN" b="0">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74738" y="2487250"/>
            <a:ext cx="8446135" cy="645160"/>
          </a:xfrm>
          <a:prstGeom prst="rect">
            <a:avLst/>
          </a:prstGeom>
        </p:spPr>
        <p:txBody>
          <a:bodyPr wrap="non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3.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2017</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31</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分)如图所示，物体</a:t>
            </a:r>
            <a:r>
              <a:rPr lang="en-US" altLang="zh-CN" sz="2400" i="1"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的长度是</a:t>
            </a:r>
            <a:r>
              <a:rPr lang="en-US" altLang="zh-CN" sz="2400" dirty="0">
                <a:latin typeface="Times New Roman" panose="02020603050405020304" pitchFamily="18" charset="0"/>
                <a:cs typeface="Times New Roman" panose="02020603050405020304" pitchFamily="18" charset="0"/>
              </a:rPr>
              <a:t>________cm</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805686" y="2578831"/>
            <a:ext cx="800219"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2.80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grpSp>
        <p:nvGrpSpPr>
          <p:cNvPr id="4" name="组合 3"/>
          <p:cNvGrpSpPr/>
          <p:nvPr/>
        </p:nvGrpSpPr>
        <p:grpSpPr>
          <a:xfrm>
            <a:off x="1250950" y="1362710"/>
            <a:ext cx="1918970" cy="598170"/>
            <a:chOff x="1970" y="2146"/>
            <a:chExt cx="3022" cy="942"/>
          </a:xfrm>
        </p:grpSpPr>
        <p:pic>
          <p:nvPicPr>
            <p:cNvPr id="11" name="图片 80903" descr="LS考点带序号二字标"/>
            <p:cNvPicPr>
              <a:picLocks noChangeAspect="1"/>
            </p:cNvPicPr>
            <p:nvPr/>
          </p:nvPicPr>
          <p:blipFill>
            <a:blip r:embed="rId1"/>
            <a:stretch>
              <a:fillRect/>
            </a:stretch>
          </p:blipFill>
          <p:spPr>
            <a:xfrm>
              <a:off x="1970" y="2146"/>
              <a:ext cx="3023" cy="942"/>
            </a:xfrm>
            <a:prstGeom prst="rect">
              <a:avLst/>
            </a:prstGeom>
            <a:noFill/>
            <a:ln w="9525">
              <a:noFill/>
            </a:ln>
          </p:spPr>
        </p:pic>
        <p:sp>
          <p:nvSpPr>
            <p:cNvPr id="12" name="文本框 80904"/>
            <p:cNvSpPr txBox="1"/>
            <p:nvPr/>
          </p:nvSpPr>
          <p:spPr>
            <a:xfrm>
              <a:off x="2082" y="2264"/>
              <a:ext cx="2910" cy="825"/>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2</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13" name="文本框 80905"/>
          <p:cNvSpPr txBox="1"/>
          <p:nvPr/>
        </p:nvSpPr>
        <p:spPr>
          <a:xfrm>
            <a:off x="3296920" y="1438910"/>
            <a:ext cx="7059295" cy="521970"/>
          </a:xfrm>
          <a:prstGeom prst="rect">
            <a:avLst/>
          </a:prstGeom>
          <a:noFill/>
          <a:ln w="9525">
            <a:noFill/>
          </a:ln>
        </p:spPr>
        <p:txBody>
          <a:bodyPr wrap="square">
            <a:spAutoFit/>
          </a:bodyPr>
          <a:lstStyle/>
          <a:p>
            <a:pPr>
              <a:spcBef>
                <a:spcPct val="50000"/>
              </a:spcBef>
            </a:pP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刻度尺的读数</a:t>
            </a:r>
            <a:r>
              <a:rPr lang="en-US" altLang="zh-CN" sz="2400" dirty="0">
                <a:solidFill>
                  <a:prstClr val="black"/>
                </a:solidFill>
                <a:latin typeface="Times New Roman" panose="02020603050405020304" pitchFamily="18" charset="0"/>
                <a:cs typeface="Times New Roman" panose="02020603050405020304" pitchFamily="18" charset="0"/>
              </a:rPr>
              <a:t>(10</a:t>
            </a:r>
            <a:r>
              <a:rPr lang="zh-CN" altLang="en-US" sz="2400" dirty="0">
                <a:solidFill>
                  <a:prstClr val="black"/>
                </a:solidFill>
                <a:latin typeface="Times New Roman" panose="02020603050405020304" pitchFamily="18" charset="0"/>
                <a:cs typeface="Times New Roman" panose="02020603050405020304" pitchFamily="18" charset="0"/>
              </a:rPr>
              <a:t>年</a:t>
            </a:r>
            <a:r>
              <a:rPr lang="en-US" altLang="zh-CN" sz="2400" dirty="0">
                <a:solidFill>
                  <a:prstClr val="black"/>
                </a:solidFill>
                <a:latin typeface="Times New Roman" panose="02020603050405020304" pitchFamily="18" charset="0"/>
                <a:cs typeface="Times New Roman" panose="02020603050405020304" pitchFamily="18" charset="0"/>
              </a:rPr>
              <a:t>4</a:t>
            </a:r>
            <a:r>
              <a:rPr lang="zh-CN" altLang="en-US" sz="2400" dirty="0">
                <a:solidFill>
                  <a:prstClr val="black"/>
                </a:solidFill>
                <a:latin typeface="Times New Roman" panose="02020603050405020304" pitchFamily="18" charset="0"/>
                <a:cs typeface="Times New Roman" panose="02020603050405020304" pitchFamily="18" charset="0"/>
              </a:rPr>
              <a:t>考，起始刻度都是零刻度</a:t>
            </a:r>
            <a:r>
              <a:rPr lang="en-US" altLang="zh-CN" sz="2400" dirty="0">
                <a:solidFill>
                  <a:prstClr val="black"/>
                </a:solidFill>
                <a:latin typeface="Times New Roman" panose="02020603050405020304" pitchFamily="18" charset="0"/>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pic>
        <p:nvPicPr>
          <p:cNvPr id="14" name="图片 13"/>
          <p:cNvPicPr>
            <a:picLocks noChangeAspect="1"/>
          </p:cNvPicPr>
          <p:nvPr/>
        </p:nvPicPr>
        <p:blipFill>
          <a:blip r:embed="rId2"/>
          <a:stretch>
            <a:fillRect/>
          </a:stretch>
        </p:blipFill>
        <p:spPr>
          <a:xfrm>
            <a:off x="4352290" y="3366770"/>
            <a:ext cx="3658870" cy="1859280"/>
          </a:xfrm>
          <a:prstGeom prst="rect">
            <a:avLst/>
          </a:prstGeom>
        </p:spPr>
      </p:pic>
      <p:sp>
        <p:nvSpPr>
          <p:cNvPr id="100" name="文本框 99"/>
          <p:cNvSpPr txBox="1"/>
          <p:nvPr/>
        </p:nvSpPr>
        <p:spPr>
          <a:xfrm>
            <a:off x="5545455" y="5478780"/>
            <a:ext cx="1031875" cy="368300"/>
          </a:xfrm>
          <a:prstGeom prst="rect">
            <a:avLst/>
          </a:prstGeom>
          <a:noFill/>
          <a:ln w="9525">
            <a:noFill/>
          </a:ln>
        </p:spPr>
        <p:txBody>
          <a:bodyPr wrap="square">
            <a:spAutoFit/>
          </a:bodyPr>
          <a:lstStyle/>
          <a:p>
            <a:pPr indent="0"/>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911860" y="1067435"/>
            <a:ext cx="9479280" cy="598170"/>
            <a:chOff x="2093" y="6019"/>
            <a:chExt cx="14928" cy="942"/>
          </a:xfrm>
        </p:grpSpPr>
        <p:grpSp>
          <p:nvGrpSpPr>
            <p:cNvPr id="14" name="组合 13"/>
            <p:cNvGrpSpPr/>
            <p:nvPr/>
          </p:nvGrpSpPr>
          <p:grpSpPr>
            <a:xfrm>
              <a:off x="2093" y="6019"/>
              <a:ext cx="3023" cy="942"/>
              <a:chOff x="1757" y="6208"/>
              <a:chExt cx="3023" cy="942"/>
            </a:xfrm>
          </p:grpSpPr>
          <p:pic>
            <p:nvPicPr>
              <p:cNvPr id="5" name="图片 80903" descr="LS考点带序号二字标"/>
              <p:cNvPicPr>
                <a:picLocks noChangeAspect="1"/>
              </p:cNvPicPr>
              <p:nvPr/>
            </p:nvPicPr>
            <p:blipFill>
              <a:blip r:embed="rId1"/>
              <a:stretch>
                <a:fillRect/>
              </a:stretch>
            </p:blipFill>
            <p:spPr>
              <a:xfrm>
                <a:off x="1757" y="6208"/>
                <a:ext cx="3023" cy="942"/>
              </a:xfrm>
              <a:prstGeom prst="rect">
                <a:avLst/>
              </a:prstGeom>
              <a:noFill/>
              <a:ln w="9525">
                <a:noFill/>
              </a:ln>
            </p:spPr>
          </p:pic>
          <p:sp>
            <p:nvSpPr>
              <p:cNvPr id="6" name="文本框 80904"/>
              <p:cNvSpPr txBox="1"/>
              <p:nvPr/>
            </p:nvSpPr>
            <p:spPr>
              <a:xfrm>
                <a:off x="1870" y="6325"/>
                <a:ext cx="2910" cy="822"/>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3</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7" name="文本框 80905"/>
            <p:cNvSpPr txBox="1"/>
            <p:nvPr/>
          </p:nvSpPr>
          <p:spPr>
            <a:xfrm>
              <a:off x="5116" y="6139"/>
              <a:ext cx="11905" cy="822"/>
            </a:xfrm>
            <a:prstGeom prst="rect">
              <a:avLst/>
            </a:prstGeom>
            <a:noFill/>
            <a:ln w="9525">
              <a:noFill/>
            </a:ln>
          </p:spPr>
          <p:txBody>
            <a:bodyPr>
              <a:spAutoFit/>
            </a:bodyPr>
            <a:lstStyle/>
            <a:p>
              <a:pPr>
                <a:spcBef>
                  <a:spcPct val="50000"/>
                </a:spcBef>
              </a:pPr>
              <a:r>
                <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参照物的选取和运动状态的判断</a:t>
              </a:r>
              <a:r>
                <a:rPr lang="zh-CN" altLang="en-US" sz="2800" dirty="0">
                  <a:solidFill>
                    <a:prstClr val="black"/>
                  </a:solidFill>
                  <a:latin typeface="Times New Roman" panose="02020603050405020304" pitchFamily="18" charset="0"/>
                  <a:cs typeface="Times New Roman" panose="02020603050405020304" pitchFamily="18" charset="0"/>
                  <a:sym typeface="+mn-ea"/>
                </a:rPr>
                <a:t>（</a:t>
              </a:r>
              <a:r>
                <a:rPr lang="en-US" altLang="zh-CN" sz="2400" dirty="0">
                  <a:solidFill>
                    <a:prstClr val="black"/>
                  </a:solidFill>
                  <a:latin typeface="Times New Roman" panose="02020603050405020304" pitchFamily="18" charset="0"/>
                  <a:cs typeface="Times New Roman" panose="02020603050405020304" pitchFamily="18" charset="0"/>
                </a:rPr>
                <a:t>10</a:t>
              </a:r>
              <a:r>
                <a:rPr lang="zh-CN" altLang="en-US" sz="2400" dirty="0">
                  <a:solidFill>
                    <a:prstClr val="black"/>
                  </a:solidFill>
                  <a:latin typeface="Times New Roman" panose="02020603050405020304" pitchFamily="18" charset="0"/>
                  <a:cs typeface="Times New Roman" panose="02020603050405020304" pitchFamily="18" charset="0"/>
                </a:rPr>
                <a:t>年</a:t>
              </a:r>
              <a:r>
                <a:rPr lang="en-US" altLang="zh-CN" sz="2400" dirty="0">
                  <a:solidFill>
                    <a:prstClr val="black"/>
                  </a:solidFill>
                  <a:latin typeface="Times New Roman" panose="02020603050405020304" pitchFamily="18" charset="0"/>
                  <a:cs typeface="Times New Roman" panose="02020603050405020304" pitchFamily="18" charset="0"/>
                </a:rPr>
                <a:t>6</a:t>
              </a:r>
              <a:r>
                <a:rPr lang="zh-CN" altLang="en-US" sz="2400" dirty="0">
                  <a:solidFill>
                    <a:prstClr val="black"/>
                  </a:solidFill>
                  <a:latin typeface="Times New Roman" panose="02020603050405020304" pitchFamily="18" charset="0"/>
                  <a:cs typeface="Times New Roman" panose="02020603050405020304" pitchFamily="18" charset="0"/>
                </a:rPr>
                <a:t>考）</a:t>
              </a:r>
              <a:endParaRPr lang="zh-CN" altLang="en-US" sz="2400" dirty="0">
                <a:solidFill>
                  <a:prstClr val="black"/>
                </a:solidFill>
                <a:latin typeface="Times New Roman" panose="02020603050405020304" pitchFamily="18" charset="0"/>
                <a:cs typeface="Times New Roman" panose="02020603050405020304" pitchFamily="18" charset="0"/>
              </a:endParaRPr>
            </a:p>
          </p:txBody>
        </p:sp>
      </p:grpSp>
      <p:sp>
        <p:nvSpPr>
          <p:cNvPr id="8" name="矩形 7"/>
          <p:cNvSpPr/>
          <p:nvPr/>
        </p:nvSpPr>
        <p:spPr>
          <a:xfrm>
            <a:off x="911860" y="1958975"/>
            <a:ext cx="10417175" cy="396938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4.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7</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年</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月</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日，“玉兔二号”从停稳在月球表面的“嫦娥四号”上沿轨道缓慢下行，到达月球表面，如图所示。</a:t>
            </a:r>
            <a:r>
              <a:rPr lang="zh-CN" altLang="en-US" sz="2400" dirty="0">
                <a:solidFill>
                  <a:prstClr val="black"/>
                </a:solidFill>
                <a:latin typeface="Times New Roman" panose="02020603050405020304" pitchFamily="18" charset="0"/>
                <a:cs typeface="Times New Roman" panose="02020603050405020304" pitchFamily="18" charset="0"/>
                <a:sym typeface="+mn-ea"/>
              </a:rPr>
              <a:t>关于“玉兔二号”下行的过程，下列说法中正确的是 </a:t>
            </a:r>
            <a:r>
              <a:rPr lang="en-US" altLang="zh-CN" sz="2400" dirty="0">
                <a:solidFill>
                  <a:prstClr val="black"/>
                </a:solidFill>
                <a:latin typeface="Times New Roman" panose="02020603050405020304" pitchFamily="18" charset="0"/>
                <a:cs typeface="Times New Roman" panose="02020603050405020304" pitchFamily="18" charset="0"/>
                <a:sym typeface="+mn-ea"/>
              </a:rPr>
              <a:t>(       )</a:t>
            </a:r>
            <a:endParaRPr lang="en-US" altLang="zh-CN" sz="2400" dirty="0">
              <a:solidFill>
                <a:prstClr val="black"/>
              </a:solidFill>
              <a:latin typeface="Times New Roman" panose="02020603050405020304" pitchFamily="18" charset="0"/>
              <a:cs typeface="Times New Roman" panose="02020603050405020304" pitchFamily="18" charset="0"/>
            </a:endParaRPr>
          </a:p>
          <a:p>
            <a:pPr marL="457200" indent="-457200">
              <a:lnSpc>
                <a:spcPct val="150000"/>
              </a:lnSpc>
              <a:buAutoNum type="alphaUcPeriod"/>
            </a:pPr>
            <a:r>
              <a:rPr lang="zh-CN" altLang="en-US" sz="2400" dirty="0">
                <a:latin typeface="Times New Roman" panose="02020603050405020304" pitchFamily="18" charset="0"/>
                <a:cs typeface="Times New Roman" panose="02020603050405020304" pitchFamily="18" charset="0"/>
                <a:sym typeface="+mn-ea"/>
              </a:rPr>
              <a:t>若以月球表面为参照物，“嫦娥四号”是运动的</a:t>
            </a:r>
            <a:endParaRPr lang="en-US"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B. </a:t>
            </a:r>
            <a:r>
              <a:rPr lang="zh-CN" altLang="en-US" sz="2400" dirty="0">
                <a:latin typeface="Times New Roman" panose="02020603050405020304" pitchFamily="18" charset="0"/>
                <a:cs typeface="Times New Roman" panose="02020603050405020304" pitchFamily="18" charset="0"/>
                <a:sym typeface="+mn-ea"/>
              </a:rPr>
              <a:t>若以月球表面为参照物，“玉兔二号”是静止的</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C. </a:t>
            </a:r>
            <a:r>
              <a:rPr lang="zh-CN" altLang="en-US" sz="2400" dirty="0">
                <a:latin typeface="Times New Roman" panose="02020603050405020304" pitchFamily="18" charset="0"/>
                <a:cs typeface="Times New Roman" panose="02020603050405020304" pitchFamily="18" charset="0"/>
                <a:sym typeface="+mn-ea"/>
              </a:rPr>
              <a:t>若以轨道为参照物，“玉兔二号”是运动的</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D. </a:t>
            </a:r>
            <a:r>
              <a:rPr lang="zh-CN" altLang="en-US" sz="2400" dirty="0">
                <a:latin typeface="Times New Roman" panose="02020603050405020304" pitchFamily="18" charset="0"/>
                <a:cs typeface="Times New Roman" panose="02020603050405020304" pitchFamily="18" charset="0"/>
                <a:sym typeface="+mn-ea"/>
              </a:rPr>
              <a:t>若以“嫦娥四号”为参照物，“玉兔二号”是静止的</a:t>
            </a:r>
            <a:endParaRPr lang="zh-CN" altLang="en-US" sz="2400" dirty="0">
              <a:latin typeface="Times New Roman" panose="02020603050405020304" pitchFamily="18" charset="0"/>
              <a:cs typeface="Times New Roman" panose="02020603050405020304" pitchFamily="18" charset="0"/>
            </a:endParaRPr>
          </a:p>
        </p:txBody>
      </p:sp>
      <p:sp>
        <p:nvSpPr>
          <p:cNvPr id="17" name="文本框 16"/>
          <p:cNvSpPr txBox="1"/>
          <p:nvPr/>
        </p:nvSpPr>
        <p:spPr>
          <a:xfrm>
            <a:off x="5789254" y="3211830"/>
            <a:ext cx="38608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18" name="图片 17"/>
          <p:cNvPicPr>
            <a:picLocks noChangeAspect="1"/>
          </p:cNvPicPr>
          <p:nvPr/>
        </p:nvPicPr>
        <p:blipFill>
          <a:blip r:embed="rId2"/>
          <a:stretch>
            <a:fillRect/>
          </a:stretch>
        </p:blipFill>
        <p:spPr>
          <a:xfrm>
            <a:off x="8468995" y="3502025"/>
            <a:ext cx="3037205" cy="1463040"/>
          </a:xfrm>
          <a:prstGeom prst="rect">
            <a:avLst/>
          </a:prstGeom>
        </p:spPr>
      </p:pic>
      <p:sp>
        <p:nvSpPr>
          <p:cNvPr id="100" name="文本框 99"/>
          <p:cNvSpPr txBox="1"/>
          <p:nvPr/>
        </p:nvSpPr>
        <p:spPr>
          <a:xfrm>
            <a:off x="9893300" y="5236210"/>
            <a:ext cx="1435735" cy="368300"/>
          </a:xfrm>
          <a:prstGeom prst="rect">
            <a:avLst/>
          </a:prstGeom>
          <a:noFill/>
          <a:ln w="9525">
            <a:noFill/>
          </a:ln>
        </p:spPr>
        <p:txBody>
          <a:bodyPr wrap="square">
            <a:spAutoFit/>
          </a:bodyPr>
          <a:lstStyle/>
          <a:p>
            <a:pPr indent="0"/>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979393" y="1270463"/>
            <a:ext cx="10441859" cy="230695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5.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2013</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13</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分)在水平轨道上有一辆实验车，其顶部装有电磁铁，电磁铁下方吸有一颗钢珠。在实验车向右匀速直线运动的过程中，钢珠因断电下落。如图是描述钢珠下落的四个示意图，图中虚线表示钢珠下落的路径。</a:t>
            </a:r>
            <a:r>
              <a:rPr lang="zh-CN" altLang="en-US" sz="2400" dirty="0">
                <a:solidFill>
                  <a:prstClr val="black"/>
                </a:solidFill>
                <a:latin typeface="Times New Roman" panose="02020603050405020304" pitchFamily="18" charset="0"/>
                <a:cs typeface="Times New Roman" panose="02020603050405020304" pitchFamily="18" charset="0"/>
                <a:sym typeface="+mn-ea"/>
              </a:rPr>
              <a:t>以实验车为参照物，正确描述钢珠下落路径的示意图是</a:t>
            </a:r>
            <a:r>
              <a:rPr lang="en-US" altLang="zh-CN" sz="2400" dirty="0">
                <a:solidFill>
                  <a:prstClr val="black"/>
                </a:solidFill>
                <a:latin typeface="Times New Roman" panose="02020603050405020304" pitchFamily="18" charset="0"/>
                <a:cs typeface="Times New Roman" panose="02020603050405020304" pitchFamily="18" charset="0"/>
                <a:sym typeface="+mn-ea"/>
              </a:rPr>
              <a:t>(       )</a:t>
            </a:r>
            <a:endParaRPr lang="en-US" altLang="zh-CN" sz="24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8278495" y="3090545"/>
            <a:ext cx="75501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C</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1942465" y="3726180"/>
            <a:ext cx="8515350" cy="216217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80901"/>
          <p:cNvGrpSpPr/>
          <p:nvPr/>
        </p:nvGrpSpPr>
        <p:grpSpPr>
          <a:xfrm>
            <a:off x="828518" y="1095048"/>
            <a:ext cx="9215438" cy="604837"/>
            <a:chOff x="302" y="897"/>
            <a:chExt cx="5805" cy="381"/>
          </a:xfrm>
        </p:grpSpPr>
        <p:grpSp>
          <p:nvGrpSpPr>
            <p:cNvPr id="3" name="组合 80902"/>
            <p:cNvGrpSpPr/>
            <p:nvPr/>
          </p:nvGrpSpPr>
          <p:grpSpPr>
            <a:xfrm>
              <a:off x="302" y="897"/>
              <a:ext cx="1209" cy="377"/>
              <a:chOff x="211" y="1049"/>
              <a:chExt cx="1209" cy="377"/>
            </a:xfrm>
          </p:grpSpPr>
          <p:pic>
            <p:nvPicPr>
              <p:cNvPr id="5" name="图片 80903" descr="LS考点带序号二字标"/>
              <p:cNvPicPr>
                <a:picLocks noChangeAspect="1"/>
              </p:cNvPicPr>
              <p:nvPr/>
            </p:nvPicPr>
            <p:blipFill>
              <a:blip r:embed="rId1"/>
              <a:stretch>
                <a:fillRect/>
              </a:stretch>
            </p:blipFill>
            <p:spPr>
              <a:xfrm>
                <a:off x="211" y="1049"/>
                <a:ext cx="1209" cy="377"/>
              </a:xfrm>
              <a:prstGeom prst="rect">
                <a:avLst/>
              </a:prstGeom>
              <a:noFill/>
              <a:ln w="9525">
                <a:noFill/>
              </a:ln>
            </p:spPr>
          </p:pic>
          <p:sp>
            <p:nvSpPr>
              <p:cNvPr id="6" name="文本框 80904"/>
              <p:cNvSpPr txBox="1"/>
              <p:nvPr/>
            </p:nvSpPr>
            <p:spPr>
              <a:xfrm>
                <a:off x="256" y="1095"/>
                <a:ext cx="1164" cy="329"/>
              </a:xfrm>
              <a:prstGeom prst="rect">
                <a:avLst/>
              </a:prstGeom>
              <a:noFill/>
              <a:ln w="9525">
                <a:noFill/>
              </a:ln>
            </p:spPr>
            <p:txBody>
              <a:bodyPr wrap="square">
                <a:spAutoFit/>
              </a:bodyPr>
              <a:lstStyle/>
              <a:p>
                <a:pPr>
                  <a:spcBef>
                    <a:spcPct val="50000"/>
                  </a:spcBef>
                </a:pPr>
                <a:r>
                  <a:rPr lang="zh-CN" altLang="en-US" sz="2800" b="1" dirty="0">
                    <a:solidFill>
                      <a:prstClr val="white"/>
                    </a:solidFill>
                    <a:latin typeface="Times New Roman" panose="02020603050405020304" pitchFamily="18" charset="0"/>
                    <a:ea typeface="黑体" panose="02010609060101010101" pitchFamily="49" charset="-122"/>
                    <a:cs typeface="Times New Roman" panose="02020603050405020304" pitchFamily="18" charset="0"/>
                  </a:rPr>
                  <a:t>命题点   </a:t>
                </a:r>
                <a:r>
                  <a:rPr lang="en-US" altLang="zh-CN"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4</a:t>
                </a:r>
                <a:endPar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4" name="文本框 80905"/>
            <p:cNvSpPr txBox="1"/>
            <p:nvPr/>
          </p:nvSpPr>
          <p:spPr>
            <a:xfrm>
              <a:off x="1345" y="949"/>
              <a:ext cx="4762" cy="329"/>
            </a:xfrm>
            <a:prstGeom prst="rect">
              <a:avLst/>
            </a:prstGeom>
            <a:noFill/>
            <a:ln w="9525">
              <a:noFill/>
            </a:ln>
          </p:spPr>
          <p:txBody>
            <a:bodyPr>
              <a:spAutoFit/>
            </a:bodyPr>
            <a:lstStyle/>
            <a:p>
              <a:pPr>
                <a:spcBef>
                  <a:spcPct val="50000"/>
                </a:spcBef>
              </a:pPr>
              <a:r>
                <a:rPr lang="zh-CN" altLang="en-US" sz="2800" b="1"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prstClr val="black"/>
                  </a:solidFill>
                  <a:latin typeface="Times New Roman" panose="02020603050405020304" pitchFamily="18" charset="0"/>
                  <a:ea typeface="黑体" panose="02010609060101010101" pitchFamily="49" charset="-122"/>
                  <a:cs typeface="Times New Roman" panose="02020603050405020304" pitchFamily="18" charset="0"/>
                </a:rPr>
                <a:t>运用速度公式进行简单计算</a:t>
              </a:r>
              <a:r>
                <a:rPr lang="en-US" altLang="zh-CN" sz="2400" dirty="0">
                  <a:solidFill>
                    <a:prstClr val="black"/>
                  </a:solidFill>
                  <a:latin typeface="Times New Roman" panose="02020603050405020304" pitchFamily="18" charset="0"/>
                  <a:cs typeface="Times New Roman" panose="02020603050405020304" pitchFamily="18" charset="0"/>
                </a:rPr>
                <a:t>(10</a:t>
              </a:r>
              <a:r>
                <a:rPr lang="zh-CN" altLang="en-US" sz="2400" dirty="0">
                  <a:solidFill>
                    <a:prstClr val="black"/>
                  </a:solidFill>
                  <a:latin typeface="Times New Roman" panose="02020603050405020304" pitchFamily="18" charset="0"/>
                  <a:cs typeface="Times New Roman" panose="02020603050405020304" pitchFamily="18" charset="0"/>
                </a:rPr>
                <a:t>年</a:t>
              </a:r>
              <a:r>
                <a:rPr lang="en-US" altLang="zh-CN" sz="2400" dirty="0">
                  <a:solidFill>
                    <a:prstClr val="black"/>
                  </a:solidFill>
                  <a:latin typeface="Times New Roman" panose="02020603050405020304" pitchFamily="18" charset="0"/>
                  <a:cs typeface="Times New Roman" panose="02020603050405020304" pitchFamily="18" charset="0"/>
                </a:rPr>
                <a:t>3</a:t>
              </a:r>
              <a:r>
                <a:rPr lang="zh-CN" altLang="en-US" sz="2400" dirty="0">
                  <a:solidFill>
                    <a:prstClr val="black"/>
                  </a:solidFill>
                  <a:latin typeface="Times New Roman" panose="02020603050405020304" pitchFamily="18" charset="0"/>
                  <a:cs typeface="Times New Roman" panose="02020603050405020304" pitchFamily="18" charset="0"/>
                </a:rPr>
                <a:t>考</a:t>
              </a:r>
              <a:r>
                <a:rPr lang="en-US" altLang="zh-CN" sz="2400" dirty="0">
                  <a:solidFill>
                    <a:prstClr val="black"/>
                  </a:solidFill>
                  <a:latin typeface="Times New Roman" panose="02020603050405020304" pitchFamily="18" charset="0"/>
                  <a:cs typeface="Times New Roman" panose="02020603050405020304" pitchFamily="18" charset="0"/>
                </a:rPr>
                <a:t>)</a:t>
              </a:r>
              <a:endParaRPr lang="en-US" altLang="zh-CN" sz="2400" dirty="0">
                <a:solidFill>
                  <a:prstClr val="black"/>
                </a:solidFill>
                <a:latin typeface="Times New Roman" panose="02020603050405020304" pitchFamily="18" charset="0"/>
                <a:cs typeface="Times New Roman" panose="02020603050405020304" pitchFamily="18" charset="0"/>
              </a:endParaRPr>
            </a:p>
          </p:txBody>
        </p:sp>
      </p:grpSp>
      <p:sp>
        <p:nvSpPr>
          <p:cNvPr id="7" name="矩形 6"/>
          <p:cNvSpPr/>
          <p:nvPr/>
        </p:nvSpPr>
        <p:spPr>
          <a:xfrm>
            <a:off x="828518" y="1782435"/>
            <a:ext cx="10085288" cy="341503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6.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2011</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21</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分)一辆汽车以</a:t>
            </a:r>
            <a:r>
              <a:rPr lang="en-US" altLang="zh-CN" sz="2400" dirty="0">
                <a:latin typeface="Times New Roman" panose="02020603050405020304" pitchFamily="18" charset="0"/>
                <a:cs typeface="Times New Roman" panose="02020603050405020304" pitchFamily="18" charset="0"/>
              </a:rPr>
              <a:t>25 m/s</a:t>
            </a:r>
            <a:r>
              <a:rPr lang="zh-CN" altLang="en-US" sz="2400" dirty="0">
                <a:latin typeface="Times New Roman" panose="02020603050405020304" pitchFamily="18" charset="0"/>
                <a:cs typeface="Times New Roman" panose="02020603050405020304" pitchFamily="18" charset="0"/>
              </a:rPr>
              <a:t>的速度匀速行驶，该车在</a:t>
            </a:r>
            <a:r>
              <a:rPr lang="en-US" altLang="zh-CN" sz="2400" dirty="0">
                <a:latin typeface="Times New Roman" panose="02020603050405020304" pitchFamily="18" charset="0"/>
                <a:cs typeface="Times New Roman" panose="02020603050405020304" pitchFamily="18" charset="0"/>
              </a:rPr>
              <a:t>20 s</a:t>
            </a:r>
            <a:r>
              <a:rPr lang="zh-CN" altLang="en-US" sz="2400" dirty="0">
                <a:latin typeface="Times New Roman" panose="02020603050405020304" pitchFamily="18" charset="0"/>
                <a:cs typeface="Times New Roman" panose="02020603050405020304" pitchFamily="18" charset="0"/>
              </a:rPr>
              <a:t>内行驶的路程是</a:t>
            </a:r>
            <a:r>
              <a:rPr lang="en-US" altLang="zh-CN" sz="2400" dirty="0">
                <a:latin typeface="Times New Roman" panose="02020603050405020304" pitchFamily="18" charset="0"/>
                <a:cs typeface="Times New Roman" panose="02020603050405020304" pitchFamily="18" charset="0"/>
              </a:rPr>
              <a:t>_________m</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rPr>
              <a:t>7.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2013</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34</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2</a:t>
            </a:r>
            <a:r>
              <a:rPr lang="zh-CN" altLang="en-US" sz="2400" dirty="0">
                <a:latin typeface="Times New Roman" panose="02020603050405020304" pitchFamily="18" charset="0"/>
                <a:cs typeface="Times New Roman" panose="02020603050405020304" pitchFamily="18" charset="0"/>
              </a:rPr>
              <a:t>分)甲、乙两辆车沿同一方向</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做匀速直线运动，其路程</a:t>
            </a:r>
            <a:r>
              <a:rPr lang="en-US" altLang="zh-CN" sz="2400" dirty="0">
                <a:latin typeface="Times New Roman" panose="02020603050405020304" pitchFamily="18" charset="0"/>
                <a:cs typeface="Times New Roman" panose="02020603050405020304" pitchFamily="18" charset="0"/>
              </a:rPr>
              <a:t>s</a:t>
            </a:r>
            <a:r>
              <a:rPr lang="zh-CN" altLang="en-US" sz="2400" dirty="0">
                <a:latin typeface="Times New Roman" panose="02020603050405020304" pitchFamily="18" charset="0"/>
                <a:cs typeface="Times New Roman" panose="02020603050405020304" pitchFamily="18" charset="0"/>
              </a:rPr>
              <a:t>随时间</a:t>
            </a:r>
            <a:r>
              <a:rPr lang="en-US" altLang="zh-CN" sz="2400" dirty="0">
                <a:latin typeface="Times New Roman" panose="02020603050405020304" pitchFamily="18" charset="0"/>
                <a:cs typeface="Times New Roman" panose="02020603050405020304" pitchFamily="18" charset="0"/>
              </a:rPr>
              <a:t>t</a:t>
            </a:r>
            <a:r>
              <a:rPr lang="zh-CN" altLang="en-US" sz="2400" dirty="0">
                <a:latin typeface="Times New Roman" panose="02020603050405020304" pitchFamily="18" charset="0"/>
                <a:cs typeface="Times New Roman" panose="02020603050405020304" pitchFamily="18" charset="0"/>
              </a:rPr>
              <a:t>变化的图像</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如图所示。当</a:t>
            </a:r>
            <a:r>
              <a:rPr lang="en-US" altLang="zh-CN" sz="2400" i="1" dirty="0">
                <a:latin typeface="Times New Roman" panose="02020603050405020304" pitchFamily="18" charset="0"/>
                <a:cs typeface="Times New Roman" panose="02020603050405020304" pitchFamily="18" charset="0"/>
              </a:rPr>
              <a:t>t</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3 s</a:t>
            </a:r>
            <a:r>
              <a:rPr lang="zh-CN" altLang="en-US" sz="2400" dirty="0">
                <a:latin typeface="Times New Roman" panose="02020603050405020304" pitchFamily="18" charset="0"/>
                <a:cs typeface="Times New Roman" panose="02020603050405020304" pitchFamily="18" charset="0"/>
              </a:rPr>
              <a:t>时，甲、乙两车的速度之</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zh-CN" altLang="en-US" sz="2400" dirty="0">
                <a:latin typeface="Times New Roman" panose="02020603050405020304" pitchFamily="18" charset="0"/>
                <a:cs typeface="Times New Roman" panose="02020603050405020304" pitchFamily="18" charset="0"/>
              </a:rPr>
              <a:t>差等于</a:t>
            </a:r>
            <a:r>
              <a:rPr lang="en-US" altLang="zh-CN" sz="2400" dirty="0">
                <a:latin typeface="Times New Roman" panose="02020603050405020304" pitchFamily="18" charset="0"/>
                <a:cs typeface="Times New Roman" panose="02020603050405020304" pitchFamily="18" charset="0"/>
              </a:rPr>
              <a:t>________m/s</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2483485" y="2447925"/>
            <a:ext cx="766445"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500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173728" y="4608810"/>
            <a:ext cx="492443" cy="46166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20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7313295" y="2600960"/>
            <a:ext cx="3331845" cy="3030220"/>
          </a:xfrm>
          <a:prstGeom prst="rect">
            <a:avLst/>
          </a:prstGeom>
        </p:spPr>
      </p:pic>
      <p:sp>
        <p:nvSpPr>
          <p:cNvPr id="100" name="文本框 99"/>
          <p:cNvSpPr txBox="1"/>
          <p:nvPr/>
        </p:nvSpPr>
        <p:spPr>
          <a:xfrm>
            <a:off x="8397240" y="5834380"/>
            <a:ext cx="1365885" cy="368300"/>
          </a:xfrm>
          <a:prstGeom prst="rect">
            <a:avLst/>
          </a:prstGeom>
          <a:noFill/>
          <a:ln w="9525">
            <a:noFill/>
          </a:ln>
        </p:spPr>
        <p:txBody>
          <a:bodyPr wrap="square">
            <a:spAutoFit/>
          </a:bodyPr>
          <a:lstStyle/>
          <a:p>
            <a:pPr indent="0"/>
            <a:r>
              <a:rPr lang="zh-CN" b="0">
                <a:cs typeface="楷体_GB2312" charset="0"/>
              </a:rPr>
              <a:t>第</a:t>
            </a:r>
            <a:r>
              <a:rPr lang="en-US" b="0">
                <a:latin typeface="Times New Roman" panose="02020603050405020304" pitchFamily="18" charset="0"/>
                <a:cs typeface="楷体_GB2312" charset="0"/>
              </a:rPr>
              <a:t>7</a:t>
            </a:r>
            <a:r>
              <a:rPr lang="zh-CN" b="0">
                <a:cs typeface="楷体_GB2312" charset="0"/>
              </a:rPr>
              <a:t>题图</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62685" y="1730375"/>
            <a:ext cx="7584440" cy="286131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8. (2016</a:t>
            </a:r>
            <a:r>
              <a:rPr lang="zh-CN" altLang="en-US" sz="2400" dirty="0">
                <a:latin typeface="Times New Roman" panose="02020603050405020304" pitchFamily="18" charset="0"/>
                <a:cs typeface="Times New Roman" panose="02020603050405020304" pitchFamily="18" charset="0"/>
              </a:rPr>
              <a:t>北京</a:t>
            </a:r>
            <a:r>
              <a:rPr lang="en-US" altLang="zh-CN" sz="2400" dirty="0">
                <a:latin typeface="Times New Roman" panose="02020603050405020304" pitchFamily="18" charset="0"/>
                <a:cs typeface="Times New Roman" panose="02020603050405020304" pitchFamily="18" charset="0"/>
              </a:rPr>
              <a:t>26</a:t>
            </a:r>
            <a:r>
              <a:rPr lang="zh-CN" altLang="en-US" sz="2400" dirty="0">
                <a:latin typeface="Times New Roman" panose="02020603050405020304" pitchFamily="18" charset="0"/>
                <a:cs typeface="Times New Roman" panose="02020603050405020304" pitchFamily="18" charset="0"/>
              </a:rPr>
              <a:t>题</a:t>
            </a:r>
            <a:r>
              <a:rPr lang="en-US" altLang="zh-CN" sz="2400" dirty="0">
                <a:latin typeface="Times New Roman" panose="02020603050405020304" pitchFamily="18" charset="0"/>
                <a:cs typeface="Times New Roman" panose="02020603050405020304" pitchFamily="18" charset="0"/>
              </a:rPr>
              <a:t>3</a:t>
            </a:r>
            <a:r>
              <a:rPr lang="zh-CN" altLang="en-US" sz="2400" dirty="0">
                <a:latin typeface="Times New Roman" panose="02020603050405020304" pitchFamily="18" charset="0"/>
                <a:cs typeface="Times New Roman" panose="02020603050405020304" pitchFamily="18" charset="0"/>
              </a:rPr>
              <a:t>分</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如图是一个水滴下落过程的示意图，水滴通过</a:t>
            </a:r>
            <a:r>
              <a:rPr lang="en-US" altLang="zh-CN" sz="2400" dirty="0">
                <a:latin typeface="Times New Roman" panose="02020603050405020304" pitchFamily="18" charset="0"/>
                <a:cs typeface="Times New Roman" panose="02020603050405020304" pitchFamily="18" charset="0"/>
              </a:rPr>
              <a:t>AB</a:t>
            </a:r>
            <a:r>
              <a:rPr lang="zh-CN" altLang="en-US" sz="2400" dirty="0">
                <a:latin typeface="Times New Roman" panose="02020603050405020304" pitchFamily="18" charset="0"/>
                <a:cs typeface="Times New Roman" panose="02020603050405020304" pitchFamily="18" charset="0"/>
              </a:rPr>
              <a:t>和</a:t>
            </a:r>
            <a:r>
              <a:rPr lang="en-US" altLang="zh-CN" sz="2400" dirty="0">
                <a:latin typeface="Times New Roman" panose="02020603050405020304" pitchFamily="18" charset="0"/>
                <a:cs typeface="Times New Roman" panose="02020603050405020304" pitchFamily="18" charset="0"/>
              </a:rPr>
              <a:t>BC</a:t>
            </a:r>
            <a:r>
              <a:rPr lang="zh-CN" altLang="en-US" sz="2400" dirty="0">
                <a:latin typeface="Times New Roman" panose="02020603050405020304" pitchFamily="18" charset="0"/>
                <a:cs typeface="Times New Roman" panose="02020603050405020304" pitchFamily="18" charset="0"/>
              </a:rPr>
              <a:t>所用时间均为</a:t>
            </a:r>
            <a:r>
              <a:rPr lang="en-US" altLang="zh-CN" sz="2400" dirty="0">
                <a:latin typeface="Times New Roman" panose="02020603050405020304" pitchFamily="18" charset="0"/>
                <a:cs typeface="Times New Roman" panose="02020603050405020304" pitchFamily="18" charset="0"/>
              </a:rPr>
              <a:t>0.1 s</a:t>
            </a:r>
            <a:r>
              <a:rPr lang="zh-CN" altLang="en-US" sz="2400" dirty="0">
                <a:latin typeface="Times New Roman" panose="02020603050405020304" pitchFamily="18" charset="0"/>
                <a:cs typeface="Times New Roman" panose="02020603050405020304" pitchFamily="18" charset="0"/>
              </a:rPr>
              <a:t>。水滴由</a:t>
            </a:r>
            <a:r>
              <a:rPr lang="en-US" altLang="zh-CN" sz="2400" dirty="0">
                <a:latin typeface="Times New Roman" panose="02020603050405020304" pitchFamily="18" charset="0"/>
                <a:cs typeface="Times New Roman" panose="02020603050405020304" pitchFamily="18" charset="0"/>
              </a:rPr>
              <a:t>A</a:t>
            </a:r>
            <a:r>
              <a:rPr lang="zh-CN" altLang="en-US" sz="2400" dirty="0">
                <a:latin typeface="Times New Roman" panose="02020603050405020304" pitchFamily="18" charset="0"/>
                <a:cs typeface="Times New Roman" panose="02020603050405020304" pitchFamily="18" charset="0"/>
              </a:rPr>
              <a:t>位置下落到</a:t>
            </a:r>
            <a:r>
              <a:rPr lang="en-US" altLang="zh-CN" sz="2400" dirty="0">
                <a:latin typeface="Times New Roman" panose="02020603050405020304" pitchFamily="18" charset="0"/>
                <a:cs typeface="Times New Roman" panose="02020603050405020304" pitchFamily="18" charset="0"/>
              </a:rPr>
              <a:t>C</a:t>
            </a:r>
            <a:r>
              <a:rPr lang="zh-CN" altLang="en-US" sz="2400" dirty="0">
                <a:latin typeface="Times New Roman" panose="02020603050405020304" pitchFamily="18" charset="0"/>
                <a:cs typeface="Times New Roman" panose="02020603050405020304" pitchFamily="18" charset="0"/>
              </a:rPr>
              <a:t>位置运动的距离是</a:t>
            </a:r>
            <a:r>
              <a:rPr lang="en-US" altLang="zh-CN" sz="2400" dirty="0">
                <a:latin typeface="Times New Roman" panose="02020603050405020304" pitchFamily="18" charset="0"/>
                <a:cs typeface="Times New Roman" panose="02020603050405020304" pitchFamily="18" charset="0"/>
              </a:rPr>
              <a:t>________cm</a:t>
            </a:r>
            <a:r>
              <a:rPr lang="zh-CN" altLang="en-US" sz="2400" dirty="0">
                <a:latin typeface="Times New Roman" panose="02020603050405020304" pitchFamily="18" charset="0"/>
                <a:cs typeface="Times New Roman" panose="02020603050405020304" pitchFamily="18" charset="0"/>
              </a:rPr>
              <a:t>，则这个过程中水滴下落的平均速度是</a:t>
            </a:r>
            <a:r>
              <a:rPr lang="en-US" altLang="zh-CN" sz="2400" dirty="0">
                <a:latin typeface="Times New Roman" panose="02020603050405020304" pitchFamily="18" charset="0"/>
                <a:cs typeface="Times New Roman" panose="02020603050405020304" pitchFamily="18" charset="0"/>
              </a:rPr>
              <a:t>_______m/s</a:t>
            </a:r>
            <a:r>
              <a:rPr lang="zh-CN" altLang="en-US" sz="2400" dirty="0">
                <a:latin typeface="Times New Roman" panose="02020603050405020304" pitchFamily="18" charset="0"/>
                <a:cs typeface="Times New Roman" panose="02020603050405020304" pitchFamily="18" charset="0"/>
              </a:rPr>
              <a:t>。该水滴下落过程是</a:t>
            </a:r>
            <a:r>
              <a:rPr lang="en-US" altLang="zh-CN" sz="2400" dirty="0">
                <a:latin typeface="Times New Roman" panose="02020603050405020304" pitchFamily="18" charset="0"/>
                <a:cs typeface="Times New Roman" panose="02020603050405020304" pitchFamily="18" charset="0"/>
              </a:rPr>
              <a:t>___________</a:t>
            </a:r>
            <a:r>
              <a:rPr lang="zh-CN" altLang="en-US" sz="2400" dirty="0">
                <a:latin typeface="Times New Roman" panose="02020603050405020304" pitchFamily="18" charset="0"/>
                <a:cs typeface="Times New Roman" panose="02020603050405020304" pitchFamily="18" charset="0"/>
              </a:rPr>
              <a:t>(选填“匀速直线”或“变速直线”)运动。</a:t>
            </a:r>
            <a:endParaRPr lang="zh-CN" altLang="en-US" sz="24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4759141" y="2930935"/>
            <a:ext cx="71628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20.0</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424086" y="3431315"/>
            <a:ext cx="335280" cy="460375"/>
          </a:xfrm>
          <a:prstGeom prst="rect">
            <a:avLst/>
          </a:prstGeom>
          <a:noFill/>
        </p:spPr>
        <p:txBody>
          <a:bodyPr wrap="non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1</a:t>
            </a:r>
            <a:endParaRPr lang="en-US" altLang="zh-CN" sz="2400" dirty="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1511996" y="3993187"/>
            <a:ext cx="1402080" cy="46037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变速直线</a:t>
            </a:r>
            <a:endParaRPr lang="zh-CN" altLang="en-US" sz="2400" dirty="0">
              <a:solidFill>
                <a:srgbClr val="FF0000"/>
              </a:solidFill>
              <a:latin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9285605" y="1494790"/>
            <a:ext cx="1181100" cy="4152900"/>
          </a:xfrm>
          <a:prstGeom prst="rect">
            <a:avLst/>
          </a:prstGeom>
        </p:spPr>
      </p:pic>
      <p:sp>
        <p:nvSpPr>
          <p:cNvPr id="100" name="文本框 99"/>
          <p:cNvSpPr txBox="1"/>
          <p:nvPr/>
        </p:nvSpPr>
        <p:spPr>
          <a:xfrm>
            <a:off x="9431020" y="5768975"/>
            <a:ext cx="1115695" cy="368300"/>
          </a:xfrm>
          <a:prstGeom prst="rect">
            <a:avLst/>
          </a:prstGeom>
          <a:noFill/>
          <a:ln w="9525">
            <a:noFill/>
          </a:ln>
        </p:spPr>
        <p:txBody>
          <a:bodyPr wrap="square">
            <a:spAutoFit/>
          </a:bodyPr>
          <a:lstStyle/>
          <a:p>
            <a:pPr indent="0"/>
            <a:r>
              <a:rPr lang="zh-CN" b="0">
                <a:cs typeface="楷体_GB2312" charset="0"/>
              </a:rPr>
              <a:t>第</a:t>
            </a:r>
            <a:r>
              <a:rPr lang="en-US" b="0">
                <a:latin typeface="Times New Roman" panose="02020603050405020304" pitchFamily="18" charset="0"/>
                <a:cs typeface="楷体_GB2312" charset="0"/>
              </a:rPr>
              <a:t>8</a:t>
            </a:r>
            <a:r>
              <a:rPr lang="zh-CN" b="0">
                <a:cs typeface="楷体_GB2312" charset="0"/>
              </a:rPr>
              <a:t>题图</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992505" y="1912620"/>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dirty="0">
                  <a:latin typeface="Times New Roman" panose="02020603050405020304" pitchFamily="18" charset="0"/>
                  <a:ea typeface="黑体" panose="02010609060101010101" pitchFamily="49" charset="-122"/>
                </a:rPr>
                <a:t>图说物理</a:t>
              </a:r>
              <a:endParaRPr lang="zh-CN" altLang="en-US" sz="3000" b="1" dirty="0">
                <a:solidFill>
                  <a:schemeClr val="tx1"/>
                </a:solidFill>
                <a:latin typeface="Times New Roman" panose="02020603050405020304" pitchFamily="18" charset="0"/>
                <a:ea typeface="黑体" panose="02010609060101010101" pitchFamily="49" charset="-122"/>
              </a:endParaRPr>
            </a:p>
          </p:txBody>
        </p:sp>
      </p:grpSp>
      <p:pic>
        <p:nvPicPr>
          <p:cNvPr id="5" name="图片 4"/>
          <p:cNvPicPr>
            <a:picLocks noChangeAspect="1"/>
          </p:cNvPicPr>
          <p:nvPr/>
        </p:nvPicPr>
        <p:blipFill>
          <a:blip r:embed="rId2"/>
          <a:stretch>
            <a:fillRect/>
          </a:stretch>
        </p:blipFill>
        <p:spPr>
          <a:xfrm>
            <a:off x="1300422" y="3094670"/>
            <a:ext cx="2399201" cy="1655449"/>
          </a:xfrm>
          <a:prstGeom prst="rect">
            <a:avLst/>
          </a:prstGeom>
        </p:spPr>
      </p:pic>
      <p:sp>
        <p:nvSpPr>
          <p:cNvPr id="6" name="文本框 5"/>
          <p:cNvSpPr txBox="1"/>
          <p:nvPr/>
        </p:nvSpPr>
        <p:spPr>
          <a:xfrm>
            <a:off x="1141095" y="5032375"/>
            <a:ext cx="2551430" cy="922020"/>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P16</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1-8</a:t>
            </a:r>
            <a:endParaRPr lang="zh-CN" altLang="en-US" dirty="0">
              <a:latin typeface="Times New Roman" panose="02020603050405020304" pitchFamily="18" charset="0"/>
              <a:cs typeface="Times New Roman" panose="02020603050405020304" pitchFamily="18" charset="0"/>
            </a:endParaRPr>
          </a:p>
          <a:p>
            <a:pPr algn="ctr">
              <a:lnSpc>
                <a:spcPct val="150000"/>
              </a:lnSpc>
            </a:pPr>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P59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3-1</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3105150"/>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solidFill>
                  <a:srgbClr val="000000"/>
                </a:solidFill>
                <a:latin typeface="Times New Roman" panose="02020603050405020304" pitchFamily="18" charset="0"/>
                <a:cs typeface="Times New Roman" panose="02020603050405020304" pitchFamily="18" charset="0"/>
                <a:sym typeface="+mn-ea"/>
              </a:rPr>
              <a:t>1</a:t>
            </a:r>
            <a:r>
              <a:rPr lang="zh-CN"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en-US" sz="2400" dirty="0">
                <a:solidFill>
                  <a:srgbClr val="000000"/>
                </a:solidFill>
                <a:latin typeface="Times New Roman" panose="02020603050405020304" pitchFamily="18" charset="0"/>
                <a:cs typeface="Times New Roman" panose="02020603050405020304" pitchFamily="18" charset="0"/>
                <a:sym typeface="+mn-ea"/>
              </a:rPr>
              <a:t>小明坐在快速行驶的列车里，看到车外的树木风驰电掣般向后运动。他是以</a:t>
            </a:r>
            <a:r>
              <a:rPr lang="en-US" altLang="zh-CN" sz="2400" dirty="0">
                <a:solidFill>
                  <a:srgbClr val="000000"/>
                </a:solidFill>
                <a:latin typeface="Times New Roman" panose="02020603050405020304" pitchFamily="18" charset="0"/>
                <a:cs typeface="Times New Roman" panose="02020603050405020304" pitchFamily="18" charset="0"/>
                <a:sym typeface="+mn-ea"/>
              </a:rPr>
              <a:t>______</a:t>
            </a:r>
            <a:r>
              <a:rPr lang="zh-CN" altLang="en-US" sz="2400" dirty="0">
                <a:solidFill>
                  <a:srgbClr val="000000"/>
                </a:solidFill>
                <a:latin typeface="Times New Roman" panose="02020603050405020304" pitchFamily="18" charset="0"/>
                <a:cs typeface="Times New Roman" panose="02020603050405020304" pitchFamily="18" charset="0"/>
                <a:sym typeface="+mn-ea"/>
              </a:rPr>
              <a:t>为参照物的，若他以列车为参照物，列车上的自己是</a:t>
            </a:r>
            <a:r>
              <a:rPr lang="en-US" altLang="zh-CN" sz="2400" dirty="0">
                <a:solidFill>
                  <a:srgbClr val="000000"/>
                </a:solidFill>
                <a:latin typeface="Times New Roman" panose="02020603050405020304" pitchFamily="18" charset="0"/>
                <a:cs typeface="Times New Roman" panose="02020603050405020304" pitchFamily="18" charset="0"/>
                <a:sym typeface="+mn-ea"/>
              </a:rPr>
              <a:t>________(</a:t>
            </a:r>
            <a:r>
              <a:rPr lang="zh-CN" altLang="en-US" sz="2400" dirty="0">
                <a:solidFill>
                  <a:srgbClr val="000000"/>
                </a:solidFill>
                <a:latin typeface="Times New Roman" panose="02020603050405020304" pitchFamily="18" charset="0"/>
                <a:cs typeface="Times New Roman" panose="02020603050405020304" pitchFamily="18" charset="0"/>
                <a:sym typeface="+mn-ea"/>
              </a:rPr>
              <a:t>选填“运动”或“静止”</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en-US" sz="2400" dirty="0">
                <a:solidFill>
                  <a:srgbClr val="000000"/>
                </a:solidFill>
                <a:latin typeface="Times New Roman" panose="02020603050405020304" pitchFamily="18" charset="0"/>
                <a:cs typeface="Times New Roman" panose="02020603050405020304" pitchFamily="18" charset="0"/>
                <a:sym typeface="+mn-ea"/>
              </a:rPr>
              <a:t>的。</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p:txBody>
      </p:sp>
      <p:sp>
        <p:nvSpPr>
          <p:cNvPr id="7" name="文本框 6"/>
          <p:cNvSpPr txBox="1"/>
          <p:nvPr/>
        </p:nvSpPr>
        <p:spPr>
          <a:xfrm>
            <a:off x="8170607" y="4318463"/>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列车</a:t>
            </a:r>
            <a:endParaRPr lang="zh-CN" altLang="en-US" sz="2400" dirty="0">
              <a:solidFill>
                <a:srgbClr val="FF0000"/>
              </a:solidFill>
              <a:latin typeface="Times New Roman" panose="02020603050405020304" pitchFamily="18" charset="0"/>
            </a:endParaRPr>
          </a:p>
        </p:txBody>
      </p:sp>
      <p:sp>
        <p:nvSpPr>
          <p:cNvPr id="9" name="文本框 8"/>
          <p:cNvSpPr txBox="1"/>
          <p:nvPr/>
        </p:nvSpPr>
        <p:spPr>
          <a:xfrm>
            <a:off x="9556955" y="4863850"/>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静止</a:t>
            </a:r>
            <a:endParaRPr lang="zh-CN" altLang="en-US" sz="2400" dirty="0">
              <a:solidFill>
                <a:srgbClr val="FF0000"/>
              </a:solidFill>
              <a:latin typeface="Times New Roman" panose="02020603050405020304" pitchFamily="18" charset="0"/>
            </a:endParaRPr>
          </a:p>
        </p:txBody>
      </p:sp>
      <p:grpSp>
        <p:nvGrpSpPr>
          <p:cNvPr id="45062" name="组合 61"/>
          <p:cNvGrpSpPr/>
          <p:nvPr/>
        </p:nvGrpSpPr>
        <p:grpSpPr>
          <a:xfrm>
            <a:off x="3054509" y="984974"/>
            <a:ext cx="6281420" cy="645039"/>
            <a:chOff x="4741" y="1321"/>
            <a:chExt cx="9592" cy="1231"/>
          </a:xfrm>
        </p:grpSpPr>
        <p:pic>
          <p:nvPicPr>
            <p:cNvPr id="45063" name="图片 62" descr="2020试题研究版式22"/>
            <p:cNvPicPr>
              <a:picLocks noChangeAspect="1"/>
            </p:cNvPicPr>
            <p:nvPr/>
          </p:nvPicPr>
          <p:blipFill>
            <a:blip r:embed="rId3"/>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rPr>
                <a:t>回归教材</a:t>
              </a:r>
              <a:endParaRPr lang="zh-CN" altLang="en-US" sz="3600" b="1" dirty="0">
                <a:solidFill>
                  <a:prstClr val="white"/>
                </a:solidFill>
                <a:latin typeface="黑体" panose="02010609060101010101" pitchFamily="49" charset="-122"/>
                <a:ea typeface="黑体" panose="02010609060101010101" pitchFamily="49" charset="-122"/>
                <a:sym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160347" y="4206124"/>
            <a:ext cx="2183996" cy="36830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RJ</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P17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1.2-3</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1929130"/>
            <a:ext cx="7035165" cy="341503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zh-CN" altLang="en-US"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zh-CN" altLang="zh-CN" sz="2400" dirty="0">
                <a:solidFill>
                  <a:srgbClr val="000000"/>
                </a:solidFill>
                <a:latin typeface="Times New Roman" panose="02020603050405020304" pitchFamily="18" charset="0"/>
                <a:cs typeface="Times New Roman" panose="02020603050405020304" pitchFamily="18" charset="0"/>
                <a:sym typeface="+mn-ea"/>
              </a:rPr>
              <a:t>2.</a:t>
            </a:r>
            <a:r>
              <a:rPr lang="zh-CN" altLang="en-US" sz="2400" dirty="0">
                <a:solidFill>
                  <a:srgbClr val="000000"/>
                </a:solidFill>
                <a:latin typeface="Times New Roman" panose="02020603050405020304" pitchFamily="18" charset="0"/>
                <a:cs typeface="Times New Roman" panose="02020603050405020304" pitchFamily="18" charset="0"/>
                <a:sym typeface="+mn-ea"/>
              </a:rPr>
              <a:t>小明坐在甲车厢中向乙车看去，突然发现自己的列车开始缓慢前进了，但驶过了乙车的车尾才发现，实际上甲车还停在站台上，则他是以</a:t>
            </a:r>
            <a:r>
              <a:rPr lang="en-US" altLang="zh-CN" sz="2400" dirty="0">
                <a:solidFill>
                  <a:srgbClr val="000000"/>
                </a:solidFill>
                <a:latin typeface="Times New Roman" panose="02020603050405020304" pitchFamily="18" charset="0"/>
                <a:cs typeface="Times New Roman" panose="02020603050405020304" pitchFamily="18" charset="0"/>
                <a:sym typeface="+mn-ea"/>
              </a:rPr>
              <a:t>________</a:t>
            </a:r>
            <a:r>
              <a:rPr lang="zh-CN" altLang="en-US" sz="2400" dirty="0">
                <a:solidFill>
                  <a:srgbClr val="000000"/>
                </a:solidFill>
                <a:latin typeface="Times New Roman" panose="02020603050405020304" pitchFamily="18" charset="0"/>
                <a:cs typeface="Times New Roman" panose="02020603050405020304" pitchFamily="18" charset="0"/>
                <a:sym typeface="+mn-ea"/>
              </a:rPr>
              <a:t>为参照物的。若以小华为参照物，小明是</a:t>
            </a:r>
            <a:r>
              <a:rPr lang="en-US" altLang="zh-CN" sz="2400" dirty="0">
                <a:solidFill>
                  <a:srgbClr val="000000"/>
                </a:solidFill>
                <a:latin typeface="Times New Roman" panose="02020603050405020304" pitchFamily="18" charset="0"/>
                <a:cs typeface="Times New Roman" panose="02020603050405020304" pitchFamily="18" charset="0"/>
                <a:sym typeface="+mn-ea"/>
              </a:rPr>
              <a:t>________(</a:t>
            </a:r>
            <a:r>
              <a:rPr lang="zh-CN" altLang="en-US" sz="2400" dirty="0">
                <a:solidFill>
                  <a:srgbClr val="000000"/>
                </a:solidFill>
                <a:latin typeface="Times New Roman" panose="02020603050405020304" pitchFamily="18" charset="0"/>
                <a:cs typeface="Times New Roman" panose="02020603050405020304" pitchFamily="18" charset="0"/>
                <a:sym typeface="+mn-ea"/>
              </a:rPr>
              <a:t>选填“运动”或“静止”</a:t>
            </a:r>
            <a:r>
              <a:rPr lang="en-US" altLang="zh-CN" sz="2400" dirty="0">
                <a:solidFill>
                  <a:srgbClr val="000000"/>
                </a:solidFill>
                <a:latin typeface="Times New Roman" panose="02020603050405020304" pitchFamily="18" charset="0"/>
                <a:cs typeface="Times New Roman" panose="02020603050405020304" pitchFamily="18" charset="0"/>
                <a:sym typeface="+mn-ea"/>
              </a:rPr>
              <a:t>)</a:t>
            </a:r>
            <a:r>
              <a:rPr lang="zh-CN" altLang="en-US" sz="2400" dirty="0">
                <a:solidFill>
                  <a:srgbClr val="000000"/>
                </a:solidFill>
                <a:latin typeface="Times New Roman" panose="02020603050405020304" pitchFamily="18" charset="0"/>
                <a:cs typeface="Times New Roman" panose="02020603050405020304" pitchFamily="18" charset="0"/>
                <a:sym typeface="+mn-ea"/>
              </a:rPr>
              <a:t>的。</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846675" y="2260895"/>
            <a:ext cx="2811340" cy="1596840"/>
          </a:xfrm>
          <a:prstGeom prst="rect">
            <a:avLst/>
          </a:prstGeom>
        </p:spPr>
      </p:pic>
      <p:sp>
        <p:nvSpPr>
          <p:cNvPr id="9" name="文本框 8"/>
          <p:cNvSpPr txBox="1"/>
          <p:nvPr/>
        </p:nvSpPr>
        <p:spPr>
          <a:xfrm>
            <a:off x="9483212" y="3744459"/>
            <a:ext cx="800219" cy="461665"/>
          </a:xfrm>
          <a:prstGeom prst="rect">
            <a:avLst/>
          </a:prstGeom>
          <a:noFill/>
        </p:spPr>
        <p:txBody>
          <a:bodyPr wrap="none" rtlCol="0">
            <a:spAutoFit/>
          </a:bodyPr>
          <a:lstStyle/>
          <a:p>
            <a:r>
              <a:rPr lang="zh-CN" altLang="en-US" sz="2400" dirty="0">
                <a:solidFill>
                  <a:srgbClr val="FF0000"/>
                </a:solidFill>
                <a:latin typeface="+mn-ea"/>
              </a:rPr>
              <a:t>乙车</a:t>
            </a:r>
            <a:endParaRPr lang="zh-CN" altLang="en-US" sz="2400" dirty="0">
              <a:solidFill>
                <a:srgbClr val="FF0000"/>
              </a:solidFill>
              <a:latin typeface="+mn-ea"/>
            </a:endParaRPr>
          </a:p>
        </p:txBody>
      </p:sp>
      <p:sp>
        <p:nvSpPr>
          <p:cNvPr id="10" name="文本框 9"/>
          <p:cNvSpPr txBox="1"/>
          <p:nvPr/>
        </p:nvSpPr>
        <p:spPr>
          <a:xfrm>
            <a:off x="9483212" y="4279080"/>
            <a:ext cx="1065690" cy="461665"/>
          </a:xfrm>
          <a:prstGeom prst="rect">
            <a:avLst/>
          </a:prstGeom>
          <a:noFill/>
        </p:spPr>
        <p:txBody>
          <a:bodyPr wrap="square" rtlCol="0">
            <a:spAutoFit/>
          </a:bodyPr>
          <a:lstStyle/>
          <a:p>
            <a:r>
              <a:rPr lang="zh-CN" altLang="en-US" sz="2400" dirty="0">
                <a:solidFill>
                  <a:srgbClr val="FF0000"/>
                </a:solidFill>
                <a:latin typeface="+mn-ea"/>
              </a:rPr>
              <a:t>静止</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300047" y="4555374"/>
            <a:ext cx="2183996" cy="36830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P59</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3-2</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3.</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如图所示，“小小竹排江中游”是以</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为参照物的；“巍巍青山两岸走”是以</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为参照物的。</a:t>
            </a:r>
            <a:endParaRPr lang="zh-CN" altLang="en-US"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5" name="图片 4"/>
          <p:cNvPicPr>
            <a:picLocks noChangeAspect="1"/>
          </p:cNvPicPr>
          <p:nvPr/>
        </p:nvPicPr>
        <p:blipFill>
          <a:blip r:embed="rId1"/>
          <a:stretch>
            <a:fillRect/>
          </a:stretch>
        </p:blipFill>
        <p:spPr>
          <a:xfrm>
            <a:off x="992505" y="2461864"/>
            <a:ext cx="2608338" cy="1934272"/>
          </a:xfrm>
          <a:prstGeom prst="rect">
            <a:avLst/>
          </a:prstGeom>
        </p:spPr>
      </p:pic>
      <p:sp>
        <p:nvSpPr>
          <p:cNvPr id="9" name="文本框 8"/>
          <p:cNvSpPr txBox="1"/>
          <p:nvPr/>
        </p:nvSpPr>
        <p:spPr>
          <a:xfrm>
            <a:off x="10102645" y="2993923"/>
            <a:ext cx="492443"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山</a:t>
            </a:r>
            <a:endParaRPr lang="zh-CN" altLang="en-US" sz="2400" dirty="0">
              <a:solidFill>
                <a:srgbClr val="FF0000"/>
              </a:solidFill>
              <a:latin typeface="Times New Roman" panose="02020603050405020304" pitchFamily="18" charset="0"/>
            </a:endParaRPr>
          </a:p>
        </p:txBody>
      </p:sp>
      <p:sp>
        <p:nvSpPr>
          <p:cNvPr id="10" name="文本框 9"/>
          <p:cNvSpPr txBox="1"/>
          <p:nvPr/>
        </p:nvSpPr>
        <p:spPr>
          <a:xfrm>
            <a:off x="10102645" y="3460053"/>
            <a:ext cx="800219" cy="461665"/>
          </a:xfrm>
          <a:prstGeom prst="rect">
            <a:avLst/>
          </a:prstGeom>
          <a:noFill/>
        </p:spPr>
        <p:txBody>
          <a:bodyPr wrap="none" rtlCol="0">
            <a:spAutoFit/>
          </a:bodyPr>
          <a:lstStyle/>
          <a:p>
            <a:r>
              <a:rPr lang="zh-CN" altLang="en-US" sz="2400" dirty="0">
                <a:solidFill>
                  <a:srgbClr val="FF0000"/>
                </a:solidFill>
                <a:latin typeface="Times New Roman" panose="02020603050405020304" pitchFamily="18" charset="0"/>
              </a:rPr>
              <a:t>竹排</a:t>
            </a:r>
            <a:endParaRPr lang="zh-CN" altLang="en-US" sz="2400" dirty="0">
              <a:solidFill>
                <a:srgbClr val="FF0000"/>
              </a:solidFill>
              <a:latin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160347" y="4555374"/>
            <a:ext cx="2183996" cy="36830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P60</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3-4</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861310"/>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4.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如图所示，一名飞行员在</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2 000 m</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高空飞行时，发现脸旁有一个小东西。当他抓到的时候发现它竟是一颗子弹，若以战斗机为参照物，子弹是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的；以大地为参照物，子弹是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的。</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734204" y="2535255"/>
            <a:ext cx="3036281" cy="1787489"/>
          </a:xfrm>
          <a:prstGeom prst="rect">
            <a:avLst/>
          </a:prstGeom>
        </p:spPr>
      </p:pic>
      <p:sp>
        <p:nvSpPr>
          <p:cNvPr id="9" name="文本框 8"/>
          <p:cNvSpPr txBox="1"/>
          <p:nvPr/>
        </p:nvSpPr>
        <p:spPr>
          <a:xfrm>
            <a:off x="10189620" y="4055806"/>
            <a:ext cx="800219" cy="461665"/>
          </a:xfrm>
          <a:prstGeom prst="rect">
            <a:avLst/>
          </a:prstGeom>
          <a:noFill/>
        </p:spPr>
        <p:txBody>
          <a:bodyPr wrap="none" rtlCol="0">
            <a:spAutoFit/>
          </a:bodyPr>
          <a:lstStyle/>
          <a:p>
            <a:r>
              <a:rPr lang="zh-CN" altLang="en-US" sz="2400" dirty="0">
                <a:solidFill>
                  <a:srgbClr val="FF0000"/>
                </a:solidFill>
                <a:latin typeface="+mn-ea"/>
              </a:rPr>
              <a:t>静止</a:t>
            </a:r>
            <a:endParaRPr lang="zh-CN" altLang="en-US" sz="2400" dirty="0">
              <a:solidFill>
                <a:srgbClr val="FF0000"/>
              </a:solidFill>
              <a:latin typeface="+mn-ea"/>
            </a:endParaRPr>
          </a:p>
        </p:txBody>
      </p:sp>
      <p:sp>
        <p:nvSpPr>
          <p:cNvPr id="12" name="文本框 11"/>
          <p:cNvSpPr txBox="1"/>
          <p:nvPr/>
        </p:nvSpPr>
        <p:spPr>
          <a:xfrm>
            <a:off x="8596561" y="4555374"/>
            <a:ext cx="853656" cy="461665"/>
          </a:xfrm>
          <a:prstGeom prst="rect">
            <a:avLst/>
          </a:prstGeom>
          <a:noFill/>
        </p:spPr>
        <p:txBody>
          <a:bodyPr wrap="square" rtlCol="0">
            <a:spAutoFit/>
          </a:bodyPr>
          <a:lstStyle/>
          <a:p>
            <a:r>
              <a:rPr lang="zh-CN" altLang="en-US" sz="2400" dirty="0">
                <a:solidFill>
                  <a:srgbClr val="FF0000"/>
                </a:solidFill>
                <a:latin typeface="+mn-ea"/>
              </a:rPr>
              <a:t>运动</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1244167" y="4555374"/>
            <a:ext cx="2183996" cy="36830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BS</a:t>
            </a:r>
            <a:r>
              <a:rPr lang="zh-CN" altLang="en-US" dirty="0">
                <a:latin typeface="Times New Roman" panose="02020603050405020304" pitchFamily="18" charset="0"/>
                <a:cs typeface="Times New Roman" panose="02020603050405020304" pitchFamily="18" charset="0"/>
              </a:rPr>
              <a:t>八上</a:t>
            </a:r>
            <a:r>
              <a:rPr lang="en-US" altLang="zh-CN" dirty="0">
                <a:latin typeface="Times New Roman" panose="02020603050405020304" pitchFamily="18" charset="0"/>
                <a:cs typeface="Times New Roman" panose="02020603050405020304" pitchFamily="18" charset="0"/>
              </a:rPr>
              <a:t>P61</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3-5</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5.</a:t>
            </a:r>
            <a:r>
              <a:rPr lang="en-US" altLang="zh-CN" sz="2400" b="1" dirty="0">
                <a:latin typeface="Times New Roman" panose="02020603050405020304" pitchFamily="18" charset="0"/>
                <a:cs typeface="Times New Roman" panose="02020603050405020304" pitchFamily="18" charset="0"/>
                <a:sym typeface="宋体" panose="02010600030101010101" pitchFamily="2" charset="-122"/>
              </a:rPr>
              <a:t>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有一句歌词“月亮在白莲花般的云朵里穿行”如图所示，是以</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为参照物的。而“云把月亮遮住了”是以</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为参照物的。</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5" name="图片 4"/>
          <p:cNvPicPr>
            <a:picLocks noChangeAspect="1"/>
          </p:cNvPicPr>
          <p:nvPr/>
        </p:nvPicPr>
        <p:blipFill>
          <a:blip r:embed="rId1"/>
          <a:stretch>
            <a:fillRect/>
          </a:stretch>
        </p:blipFill>
        <p:spPr>
          <a:xfrm>
            <a:off x="992505" y="2646023"/>
            <a:ext cx="2501177" cy="1565954"/>
          </a:xfrm>
          <a:prstGeom prst="rect">
            <a:avLst/>
          </a:prstGeom>
        </p:spPr>
      </p:pic>
      <p:sp>
        <p:nvSpPr>
          <p:cNvPr id="9" name="文本框 8"/>
          <p:cNvSpPr txBox="1"/>
          <p:nvPr/>
        </p:nvSpPr>
        <p:spPr>
          <a:xfrm>
            <a:off x="6666271" y="3541170"/>
            <a:ext cx="492443" cy="461665"/>
          </a:xfrm>
          <a:prstGeom prst="rect">
            <a:avLst/>
          </a:prstGeom>
          <a:noFill/>
        </p:spPr>
        <p:txBody>
          <a:bodyPr wrap="none" rtlCol="0">
            <a:spAutoFit/>
          </a:bodyPr>
          <a:lstStyle/>
          <a:p>
            <a:r>
              <a:rPr lang="zh-CN" altLang="en-US" sz="2400" dirty="0">
                <a:solidFill>
                  <a:srgbClr val="FF0000"/>
                </a:solidFill>
                <a:latin typeface="+mn-ea"/>
              </a:rPr>
              <a:t>云</a:t>
            </a:r>
            <a:endParaRPr lang="zh-CN" altLang="en-US" sz="2400" dirty="0">
              <a:solidFill>
                <a:srgbClr val="FF0000"/>
              </a:solidFill>
              <a:latin typeface="+mn-ea"/>
            </a:endParaRPr>
          </a:p>
        </p:txBody>
      </p:sp>
      <p:sp>
        <p:nvSpPr>
          <p:cNvPr id="10" name="文本框 9"/>
          <p:cNvSpPr txBox="1"/>
          <p:nvPr/>
        </p:nvSpPr>
        <p:spPr>
          <a:xfrm>
            <a:off x="6589326" y="4027311"/>
            <a:ext cx="1153577" cy="461665"/>
          </a:xfrm>
          <a:prstGeom prst="rect">
            <a:avLst/>
          </a:prstGeom>
          <a:noFill/>
        </p:spPr>
        <p:txBody>
          <a:bodyPr wrap="square" rtlCol="0">
            <a:spAutoFit/>
          </a:bodyPr>
          <a:lstStyle/>
          <a:p>
            <a:r>
              <a:rPr lang="zh-CN" altLang="en-US" sz="2400" dirty="0">
                <a:solidFill>
                  <a:srgbClr val="FF0000"/>
                </a:solidFill>
                <a:latin typeface="+mn-ea"/>
              </a:rPr>
              <a:t>月亮</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84885" y="4516755"/>
            <a:ext cx="2849880" cy="1337945"/>
          </a:xfrm>
          <a:prstGeom prst="rect">
            <a:avLst/>
          </a:prstGeom>
          <a:noFill/>
        </p:spPr>
        <p:txBody>
          <a:bodyPr wrap="square" rtlCol="0">
            <a:spAutoFit/>
          </a:bodyPr>
          <a:lstStyle/>
          <a:p>
            <a:pPr algn="ctr">
              <a:lnSpc>
                <a:spcPct val="150000"/>
              </a:lnSpc>
            </a:pPr>
            <a:r>
              <a:rPr lang="en-US" altLang="zh-CN" dirty="0">
                <a:latin typeface="Times New Roman" panose="02020603050405020304" pitchFamily="18" charset="0"/>
                <a:cs typeface="Times New Roman" panose="02020603050405020304" pitchFamily="18" charset="0"/>
              </a:rPr>
              <a:t>BJ</a:t>
            </a:r>
            <a:r>
              <a:rPr lang="zh-CN" altLang="en-US" dirty="0">
                <a:latin typeface="Times New Roman" panose="02020603050405020304" pitchFamily="18" charset="0"/>
                <a:cs typeface="Times New Roman" panose="02020603050405020304" pitchFamily="18" charset="0"/>
              </a:rPr>
              <a:t>八</a:t>
            </a:r>
            <a:r>
              <a:rPr lang="en-US" altLang="zh-CN" dirty="0">
                <a:latin typeface="Times New Roman" panose="02020603050405020304" pitchFamily="18" charset="0"/>
                <a:cs typeface="Times New Roman" panose="02020603050405020304" pitchFamily="18" charset="0"/>
              </a:rPr>
              <a:t>P17</a:t>
            </a:r>
            <a:r>
              <a:rPr lang="zh-CN" altLang="en-US" dirty="0">
                <a:latin typeface="Times New Roman" panose="02020603050405020304" pitchFamily="18" charset="0"/>
                <a:cs typeface="Times New Roman" panose="02020603050405020304" pitchFamily="18" charset="0"/>
              </a:rPr>
              <a:t>图</a:t>
            </a:r>
            <a:r>
              <a:rPr lang="en-US" altLang="zh-CN" dirty="0">
                <a:latin typeface="Times New Roman" panose="02020603050405020304" pitchFamily="18" charset="0"/>
                <a:cs typeface="Times New Roman" panose="02020603050405020304" pitchFamily="18" charset="0"/>
              </a:rPr>
              <a:t>1-10</a:t>
            </a:r>
            <a:endParaRPr lang="en-US" altLang="zh-CN" dirty="0">
              <a:latin typeface="Times New Roman" panose="02020603050405020304" pitchFamily="18" charset="0"/>
              <a:cs typeface="Times New Roman" panose="02020603050405020304" pitchFamily="18" charset="0"/>
            </a:endParaRPr>
          </a:p>
          <a:p>
            <a:pPr algn="ctr">
              <a:lnSpc>
                <a:spcPct val="150000"/>
              </a:lnSpc>
            </a:pPr>
            <a:r>
              <a:rPr lang="en-US">
                <a:latin typeface="Times New Roman" panose="02020603050405020304" pitchFamily="18" charset="0"/>
                <a:cs typeface="Times New Roman" panose="02020603050405020304" pitchFamily="18" charset="0"/>
                <a:sym typeface="+mn-ea"/>
              </a:rPr>
              <a:t>RJ八上P18图1.2－5(类似)</a:t>
            </a:r>
            <a:endParaRPr lang="en-US">
              <a:latin typeface="Times New Roman" panose="02020603050405020304" pitchFamily="18" charset="0"/>
              <a:cs typeface="Times New Roman" panose="02020603050405020304" pitchFamily="18" charset="0"/>
              <a:sym typeface="+mn-ea"/>
            </a:endParaRPr>
          </a:p>
          <a:p>
            <a:pPr algn="ctr">
              <a:lnSpc>
                <a:spcPct val="150000"/>
              </a:lnSpc>
            </a:pPr>
            <a:r>
              <a:rPr lang="en-US">
                <a:latin typeface="Times New Roman" panose="02020603050405020304" pitchFamily="18" charset="0"/>
                <a:cs typeface="Times New Roman" panose="02020603050405020304" pitchFamily="18" charset="0"/>
                <a:sym typeface="+mn-ea"/>
              </a:rPr>
              <a:t>BS八上P62图3－6(类似)</a:t>
            </a:r>
            <a:endParaRPr lang="zh-CN" altLang="en-US" dirty="0">
              <a:latin typeface="Times New Roman" panose="02020603050405020304" pitchFamily="18" charset="0"/>
              <a:cs typeface="Times New Roman" panose="02020603050405020304" pitchFamily="18" charset="0"/>
            </a:endParaRPr>
          </a:p>
        </p:txBody>
      </p:sp>
      <p:sp>
        <p:nvSpPr>
          <p:cNvPr id="8" name="矩形 23"/>
          <p:cNvSpPr/>
          <p:nvPr/>
        </p:nvSpPr>
        <p:spPr>
          <a:xfrm>
            <a:off x="4380230" y="2278380"/>
            <a:ext cx="7035165" cy="2306955"/>
          </a:xfrm>
          <a:prstGeom prst="rect">
            <a:avLst/>
          </a:prstGeom>
          <a:noFill/>
          <a:ln w="9525">
            <a:noFill/>
          </a:ln>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cs typeface="Times New Roman" panose="02020603050405020304" pitchFamily="18" charset="0"/>
                <a:sym typeface="宋体" panose="02010600030101010101" pitchFamily="2" charset="-122"/>
              </a:rPr>
              <a:t>命题点：参照物的选取及运动状态的判断</a:t>
            </a:r>
            <a:endParaRPr lang="en-US" altLang="zh-CN" sz="2400" b="1" dirty="0">
              <a:latin typeface="Times New Roman" panose="02020603050405020304" pitchFamily="18" charset="0"/>
              <a:cs typeface="Times New Roman" panose="02020603050405020304" pitchFamily="18" charset="0"/>
              <a:sym typeface="宋体" panose="02010600030101010101" pitchFamily="2" charset="-122"/>
            </a:endParaRPr>
          </a:p>
          <a:p>
            <a:pPr>
              <a:lnSpc>
                <a:spcPct val="150000"/>
              </a:lnSpc>
            </a:pP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6. </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如图是空中加油机给战斗机加油的场景，以</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为参照物，加油机是静止的，以大地为参照物，加油机是</a:t>
            </a:r>
            <a:r>
              <a:rPr lang="en-US" altLang="zh-CN" sz="2400" dirty="0">
                <a:latin typeface="Times New Roman" panose="02020603050405020304" pitchFamily="18" charset="0"/>
                <a:cs typeface="Times New Roman" panose="02020603050405020304" pitchFamily="18" charset="0"/>
                <a:sym typeface="宋体" panose="02010600030101010101" pitchFamily="2" charset="-122"/>
              </a:rPr>
              <a:t>________</a:t>
            </a:r>
            <a:r>
              <a:rPr lang="zh-CN" altLang="en-US" sz="2400" dirty="0">
                <a:latin typeface="Times New Roman" panose="02020603050405020304" pitchFamily="18" charset="0"/>
                <a:cs typeface="Times New Roman" panose="02020603050405020304" pitchFamily="18" charset="0"/>
                <a:sym typeface="宋体" panose="02010600030101010101" pitchFamily="2" charset="-122"/>
              </a:rPr>
              <a:t>的。</a:t>
            </a:r>
            <a:endParaRPr lang="en-US" altLang="zh-CN" sz="2400" dirty="0">
              <a:latin typeface="Times New Roman" panose="02020603050405020304" pitchFamily="18" charset="0"/>
              <a:cs typeface="Times New Roman" panose="02020603050405020304" pitchFamily="18" charset="0"/>
              <a:sym typeface="宋体" panose="02010600030101010101" pitchFamily="2" charset="-122"/>
            </a:endParaRPr>
          </a:p>
        </p:txBody>
      </p:sp>
      <p:pic>
        <p:nvPicPr>
          <p:cNvPr id="7" name="图片 6"/>
          <p:cNvPicPr>
            <a:picLocks noChangeAspect="1"/>
          </p:cNvPicPr>
          <p:nvPr/>
        </p:nvPicPr>
        <p:blipFill>
          <a:blip r:embed="rId1"/>
          <a:stretch>
            <a:fillRect/>
          </a:stretch>
        </p:blipFill>
        <p:spPr>
          <a:xfrm>
            <a:off x="992505" y="2578016"/>
            <a:ext cx="2904348" cy="1781659"/>
          </a:xfrm>
          <a:prstGeom prst="rect">
            <a:avLst/>
          </a:prstGeom>
        </p:spPr>
      </p:pic>
      <p:sp>
        <p:nvSpPr>
          <p:cNvPr id="9" name="文本框 8"/>
          <p:cNvSpPr txBox="1"/>
          <p:nvPr/>
        </p:nvSpPr>
        <p:spPr>
          <a:xfrm>
            <a:off x="4563110" y="3434371"/>
            <a:ext cx="1107996" cy="461665"/>
          </a:xfrm>
          <a:prstGeom prst="rect">
            <a:avLst/>
          </a:prstGeom>
          <a:noFill/>
        </p:spPr>
        <p:txBody>
          <a:bodyPr wrap="none" rtlCol="0">
            <a:spAutoFit/>
          </a:bodyPr>
          <a:lstStyle/>
          <a:p>
            <a:r>
              <a:rPr lang="zh-CN" altLang="en-US" sz="2400" dirty="0">
                <a:solidFill>
                  <a:srgbClr val="FF0000"/>
                </a:solidFill>
                <a:latin typeface="+mn-ea"/>
              </a:rPr>
              <a:t>战斗机</a:t>
            </a:r>
            <a:endParaRPr lang="zh-CN" altLang="en-US" sz="2400" dirty="0">
              <a:solidFill>
                <a:srgbClr val="FF0000"/>
              </a:solidFill>
              <a:latin typeface="+mn-ea"/>
            </a:endParaRPr>
          </a:p>
        </p:txBody>
      </p:sp>
      <p:sp>
        <p:nvSpPr>
          <p:cNvPr id="10" name="文本框 9"/>
          <p:cNvSpPr txBox="1"/>
          <p:nvPr/>
        </p:nvSpPr>
        <p:spPr>
          <a:xfrm>
            <a:off x="6923221" y="4026310"/>
            <a:ext cx="800219" cy="461665"/>
          </a:xfrm>
          <a:prstGeom prst="rect">
            <a:avLst/>
          </a:prstGeom>
          <a:noFill/>
        </p:spPr>
        <p:txBody>
          <a:bodyPr wrap="none" rtlCol="0">
            <a:spAutoFit/>
          </a:bodyPr>
          <a:lstStyle/>
          <a:p>
            <a:r>
              <a:rPr lang="zh-CN" altLang="en-US" sz="2400" dirty="0">
                <a:solidFill>
                  <a:srgbClr val="FF0000"/>
                </a:solidFill>
                <a:latin typeface="+mn-ea"/>
              </a:rPr>
              <a:t>运动</a:t>
            </a:r>
            <a:endParaRPr lang="zh-CN" altLang="en-US" sz="2400" dirty="0">
              <a:solidFill>
                <a:srgbClr val="FF0000"/>
              </a:solidFill>
              <a:latin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p="http://schemas.openxmlformats.org/presentationml/2006/main">
  <p:tag name="KSO_WM_BEAUTIFY_FLAG" val="#wm#"/>
  <p:tag name="KSO_WM_TEMPLATE_CATEGORY" val="preset"/>
  <p:tag name="KSO_WM_TEMPLATE_INDEX" val="1"/>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123">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5935</Words>
  <Application>WPS 演示</Application>
  <PresentationFormat>宽屏</PresentationFormat>
  <Paragraphs>606</Paragraphs>
  <Slides>35</Slides>
  <Notes>23</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3</vt:i4>
      </vt:variant>
      <vt:variant>
        <vt:lpstr>幻灯片标题</vt:lpstr>
      </vt:variant>
      <vt:variant>
        <vt:i4>35</vt:i4>
      </vt:variant>
    </vt:vector>
  </HeadingPairs>
  <TitlesOfParts>
    <vt:vector size="52" baseType="lpstr">
      <vt:lpstr>Arial</vt:lpstr>
      <vt:lpstr>宋体</vt:lpstr>
      <vt:lpstr>Wingdings</vt:lpstr>
      <vt:lpstr>黑体</vt:lpstr>
      <vt:lpstr>Times New Roman</vt:lpstr>
      <vt:lpstr>Calibri</vt:lpstr>
      <vt:lpstr>微软雅黑</vt:lpstr>
      <vt:lpstr>Calibri</vt:lpstr>
      <vt:lpstr>楷体_GB2312</vt:lpstr>
      <vt:lpstr>新宋体</vt:lpstr>
      <vt:lpstr>仿宋</vt:lpstr>
      <vt:lpstr>123</vt:lpstr>
      <vt:lpstr>1_Office 主题</vt:lpstr>
      <vt:lpstr>3_Office 主题</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ye</dc:creator>
  <cp:lastModifiedBy>CCAV1234</cp:lastModifiedBy>
  <cp:revision>78</cp:revision>
  <dcterms:created xsi:type="dcterms:W3CDTF">2019-08-13T03:54:00Z</dcterms:created>
  <dcterms:modified xsi:type="dcterms:W3CDTF">2019-11-15T14:51:45Z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